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4.png" ContentType="image/png"/>
  <Override PartName="/ppt/media/image23.png" ContentType="image/png"/>
  <Override PartName="/ppt/media/image22.jpeg" ContentType="image/jpeg"/>
  <Override PartName="/ppt/media/image5.png" ContentType="image/png"/>
  <Override PartName="/ppt/media/image37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9.wmf" ContentType="image/x-wmf"/>
  <Override PartName="/ppt/media/image27.png" ContentType="image/png"/>
  <Override PartName="/ppt/media/image12.wmf" ContentType="image/x-wmf"/>
  <Override PartName="/ppt/media/image11.wmf" ContentType="image/x-wmf"/>
  <Override PartName="/ppt/media/image26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1.jpeg" ContentType="image/jpeg"/>
  <Override PartName="/ppt/media/image33.png" ContentType="image/png"/>
  <Override PartName="/ppt/media/image34.png" ContentType="image/png"/>
  <Override PartName="/ppt/media/image40.png" ContentType="image/png"/>
  <Override PartName="/ppt/media/image8.png" ContentType="image/png"/>
  <Override PartName="/ppt/media/image17.png" ContentType="image/png"/>
  <Override PartName="/ppt/media/image10.wmf" ContentType="image/x-wmf"/>
  <Override PartName="/ppt/media/image25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4.png" ContentType="image/png"/>
  <Override PartName="/ppt/media/image35.png" ContentType="image/png"/>
  <Override PartName="/ppt/media/image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18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19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</p:sldIdLst>
  <p:sldSz cx="9906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60" descr=""/>
          <p:cNvPicPr/>
          <p:nvPr/>
        </p:nvPicPr>
        <p:blipFill>
          <a:blip r:embed="rId2"/>
          <a:stretch/>
        </p:blipFill>
        <p:spPr>
          <a:xfrm>
            <a:off x="0" y="17388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" name="Image 6" descr=""/>
          <p:cNvPicPr/>
          <p:nvPr/>
        </p:nvPicPr>
        <p:blipFill>
          <a:blip r:embed="rId3"/>
          <a:stretch/>
        </p:blipFill>
        <p:spPr>
          <a:xfrm>
            <a:off x="8768880" y="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4720" y="6192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k to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edit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the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title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text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for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r-FR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r-F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r-FR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5"/>
    <p:sldLayoutId id="2147483672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edit the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title text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edit the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title text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text 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text 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text 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60" descr=""/>
          <p:cNvPicPr/>
          <p:nvPr/>
        </p:nvPicPr>
        <p:blipFill>
          <a:blip r:embed="rId2"/>
          <a:stretch/>
        </p:blipFill>
        <p:spPr>
          <a:xfrm>
            <a:off x="360" y="174240"/>
            <a:ext cx="1460520" cy="3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" name="Image 6" descr=""/>
          <p:cNvPicPr/>
          <p:nvPr/>
        </p:nvPicPr>
        <p:blipFill>
          <a:blip r:embed="rId3"/>
          <a:stretch/>
        </p:blipFill>
        <p:spPr>
          <a:xfrm>
            <a:off x="8769240" y="360"/>
            <a:ext cx="1113840" cy="54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4"/>
          <a:srcRect l="0" t="38333" r="0" b="30276"/>
          <a:stretch/>
        </p:blipFill>
        <p:spPr>
          <a:xfrm>
            <a:off x="4105080" y="62280"/>
            <a:ext cx="1276560" cy="38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</a:t>
            </a:r>
            <a:r>
              <a:rPr b="0" lang="fr-FR" sz="18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6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6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8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8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wmf"/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wmf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wmf"/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wmf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1040040"/>
            <a:ext cx="9888120" cy="104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0" y="2691000"/>
            <a:ext cx="988812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Charly Caredda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a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, Frédéric Lange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b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, Niccole Ranaei-Zamani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c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, Uzair Hakim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b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,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Olayinka Kowobari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c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, Dimitrios Siassakos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c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, Sara Hillman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c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, Anna L David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c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, Subhabrata Mitra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c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and Ilias Tachtsidis</a:t>
            </a:r>
            <a:r>
              <a:rPr b="0" lang="en-US" sz="18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b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Rectangle 2"/>
          <p:cNvSpPr/>
          <p:nvPr/>
        </p:nvSpPr>
        <p:spPr>
          <a:xfrm>
            <a:off x="-39960" y="4178520"/>
            <a:ext cx="9888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200" strike="noStrike" u="none" baseline="30000">
                <a:solidFill>
                  <a:srgbClr val="000000"/>
                </a:solidFill>
                <a:uFillTx/>
                <a:latin typeface="Arial"/>
                <a:ea typeface="DejaVu Sans"/>
              </a:rPr>
              <a:t>a </a:t>
            </a: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Univ Lyon, INSA‐Lyon, Université Claude Bernard Lyon 1, UJM-Saint Etienne, CNRS, Inserm, CREATIS UMR 5220, U1294, Lyon, France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b </a:t>
            </a: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Department of Medical Physics and Biomedical Engineering, University College London, London, UK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trike="noStrike" u="none" baseline="33000">
                <a:solidFill>
                  <a:srgbClr val="000000"/>
                </a:solidFill>
                <a:uFillTx/>
                <a:latin typeface="Arial"/>
                <a:ea typeface="DejaVu Sans"/>
              </a:rPr>
              <a:t>c</a:t>
            </a: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EGA Institute for Women’s Health, University College London, London, United Kingdom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Rectangle 11"/>
          <p:cNvSpPr/>
          <p:nvPr/>
        </p:nvSpPr>
        <p:spPr>
          <a:xfrm>
            <a:off x="0" y="5423760"/>
            <a:ext cx="9888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June 25, 2025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CustomShape 4"/>
          <p:cNvSpPr/>
          <p:nvPr/>
        </p:nvSpPr>
        <p:spPr>
          <a:xfrm>
            <a:off x="0" y="766080"/>
            <a:ext cx="988416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3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Optimization of continuous-wave NIRS devices for placental monitoring. A simulation study </a:t>
            </a: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"/>
          <p:cNvSpPr/>
          <p:nvPr/>
        </p:nvSpPr>
        <p:spPr>
          <a:xfrm>
            <a:off x="180000" y="1008000"/>
            <a:ext cx="9758160" cy="31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detected light at detector D has passed through the placenta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CustomShape 68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DBD6A45-47F5-4A8B-A425-62557B83668A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6" name="CustomShape 69"/>
          <p:cNvSpPr/>
          <p:nvPr/>
        </p:nvSpPr>
        <p:spPr>
          <a:xfrm>
            <a:off x="144000" y="49932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6000" y="1819440"/>
            <a:ext cx="5566320" cy="30758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18" name=""/>
          <p:cNvGrpSpPr/>
          <p:nvPr/>
        </p:nvGrpSpPr>
        <p:grpSpPr>
          <a:xfrm>
            <a:off x="5203440" y="1512000"/>
            <a:ext cx="5159520" cy="3077280"/>
            <a:chOff x="5203440" y="1512000"/>
            <a:chExt cx="5159520" cy="3077280"/>
          </a:xfrm>
        </p:grpSpPr>
        <p:sp>
          <p:nvSpPr>
            <p:cNvPr id="219" name=""/>
            <p:cNvSpPr/>
            <p:nvPr/>
          </p:nvSpPr>
          <p:spPr>
            <a:xfrm>
              <a:off x="8690400" y="1512000"/>
              <a:ext cx="360" cy="115200"/>
            </a:xfrm>
            <a:prstGeom prst="line">
              <a:avLst/>
            </a:prstGeom>
            <a:ln w="0">
              <a:solidFill>
                <a:srgbClr val="ffffff"/>
              </a:solidFill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20" name=""/>
            <p:cNvSpPr/>
            <p:nvPr/>
          </p:nvSpPr>
          <p:spPr>
            <a:xfrm>
              <a:off x="5662440" y="2913480"/>
              <a:ext cx="3624840" cy="160920"/>
            </a:xfrm>
            <a:prstGeom prst="rect">
              <a:avLst/>
            </a:prstGeom>
            <a:solidFill>
              <a:srgbClr val="ffff00"/>
            </a:solidFill>
            <a:ln w="0">
              <a:solidFill>
                <a:srgbClr val="ffff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21" name=""/>
            <p:cNvSpPr/>
            <p:nvPr/>
          </p:nvSpPr>
          <p:spPr>
            <a:xfrm>
              <a:off x="5662440" y="3085200"/>
              <a:ext cx="3624840" cy="298080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rgbClr val="254061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22" name=""/>
            <p:cNvSpPr/>
            <p:nvPr/>
          </p:nvSpPr>
          <p:spPr>
            <a:xfrm>
              <a:off x="5662440" y="3394800"/>
              <a:ext cx="3624840" cy="504360"/>
            </a:xfrm>
            <a:prstGeom prst="rect">
              <a:avLst/>
            </a:prstGeom>
            <a:solidFill>
              <a:srgbClr val="55308d"/>
            </a:solidFill>
            <a:ln w="0">
              <a:solidFill>
                <a:srgbClr val="55308d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23" name=""/>
            <p:cNvSpPr/>
            <p:nvPr/>
          </p:nvSpPr>
          <p:spPr>
            <a:xfrm>
              <a:off x="5662440" y="3910680"/>
              <a:ext cx="3624840" cy="504360"/>
            </a:xfrm>
            <a:prstGeom prst="rect">
              <a:avLst/>
            </a:prstGeom>
            <a:solidFill>
              <a:srgbClr val="ff4000"/>
            </a:solidFill>
            <a:ln w="0">
              <a:solidFill>
                <a:srgbClr val="ff4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24" name=""/>
            <p:cNvSpPr/>
            <p:nvPr/>
          </p:nvSpPr>
          <p:spPr>
            <a:xfrm>
              <a:off x="5877000" y="2878920"/>
              <a:ext cx="1775160" cy="600480"/>
            </a:xfrm>
            <a:custGeom>
              <a:avLst/>
              <a:gdLst>
                <a:gd name="textAreaLeft" fmla="*/ 0 w 1775160"/>
                <a:gd name="textAreaRight" fmla="*/ 1786680 w 1775160"/>
                <a:gd name="textAreaTop" fmla="*/ 0 h 600480"/>
                <a:gd name="textAreaBottom" fmla="*/ 611280 h 600480"/>
              </a:gdLst>
              <a:ahLst/>
              <a:rect l="textAreaLeft" t="textAreaTop" r="textAreaRight" b="textAreaBottom"/>
              <a:pathLst>
                <a:path fill="none" w="5000" h="1778">
                  <a:moveTo>
                    <a:pt x="0" y="0"/>
                  </a:moveTo>
                  <a:cubicBezTo>
                    <a:pt x="3000" y="4000"/>
                    <a:pt x="5000" y="0"/>
                    <a:pt x="5000" y="0"/>
                  </a:cubicBezTo>
                </a:path>
              </a:pathLst>
            </a:custGeom>
            <a:noFill/>
            <a:ln w="254160">
              <a:solidFill>
                <a:srgbClr val="ff8000">
                  <a:alpha val="6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215280" rIns="215280" tIns="170280" bIns="170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25" name=""/>
            <p:cNvSpPr/>
            <p:nvPr/>
          </p:nvSpPr>
          <p:spPr>
            <a:xfrm>
              <a:off x="5877000" y="2878920"/>
              <a:ext cx="2669040" cy="1364400"/>
            </a:xfrm>
            <a:custGeom>
              <a:avLst/>
              <a:gdLst>
                <a:gd name="textAreaLeft" fmla="*/ 0 w 2669040"/>
                <a:gd name="textAreaRight" fmla="*/ 2680560 w 2669040"/>
                <a:gd name="textAreaTop" fmla="*/ 0 h 1364400"/>
                <a:gd name="textAreaBottom" fmla="*/ 1375200 h 1364400"/>
              </a:gdLst>
              <a:ahLst/>
              <a:rect l="textAreaLeft" t="textAreaTop" r="textAreaRight" b="textAreaBottom"/>
              <a:pathLst>
                <a:path fill="none" w="7500" h="4000">
                  <a:moveTo>
                    <a:pt x="0" y="0"/>
                  </a:moveTo>
                  <a:cubicBezTo>
                    <a:pt x="2500" y="9000"/>
                    <a:pt x="7500" y="0"/>
                    <a:pt x="7500" y="0"/>
                  </a:cubicBezTo>
                </a:path>
              </a:pathLst>
            </a:custGeom>
            <a:noFill/>
            <a:ln w="266760">
              <a:solidFill>
                <a:srgbClr val="ff8000">
                  <a:alpha val="6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223200" rIns="223200" tIns="178200" bIns="178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26" name=""/>
            <p:cNvSpPr/>
            <p:nvPr/>
          </p:nvSpPr>
          <p:spPr>
            <a:xfrm>
              <a:off x="5877000" y="2294280"/>
              <a:ext cx="360" cy="51588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27" name=""/>
            <p:cNvSpPr/>
            <p:nvPr/>
          </p:nvSpPr>
          <p:spPr>
            <a:xfrm>
              <a:off x="5203440" y="1881720"/>
              <a:ext cx="135252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Emitted light source S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28" name=""/>
            <p:cNvSpPr/>
            <p:nvPr/>
          </p:nvSpPr>
          <p:spPr>
            <a:xfrm>
              <a:off x="8052120" y="4186080"/>
              <a:ext cx="1203480" cy="237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Placenta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29" name=""/>
            <p:cNvSpPr/>
            <p:nvPr/>
          </p:nvSpPr>
          <p:spPr>
            <a:xfrm>
              <a:off x="8052120" y="3670200"/>
              <a:ext cx="1203480" cy="2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Muscle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0" name=""/>
            <p:cNvSpPr/>
            <p:nvPr/>
          </p:nvSpPr>
          <p:spPr>
            <a:xfrm>
              <a:off x="8052120" y="3154680"/>
              <a:ext cx="1203480" cy="237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Adipose tissue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1" name=""/>
            <p:cNvSpPr/>
            <p:nvPr/>
          </p:nvSpPr>
          <p:spPr>
            <a:xfrm>
              <a:off x="8052120" y="2880360"/>
              <a:ext cx="1203480" cy="237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Skin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2" name=""/>
            <p:cNvSpPr/>
            <p:nvPr/>
          </p:nvSpPr>
          <p:spPr>
            <a:xfrm flipV="1">
              <a:off x="7610400" y="2288160"/>
              <a:ext cx="360" cy="44568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33" name=""/>
            <p:cNvSpPr/>
            <p:nvPr/>
          </p:nvSpPr>
          <p:spPr>
            <a:xfrm flipV="1">
              <a:off x="8503920" y="2301840"/>
              <a:ext cx="360" cy="44568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34" name=""/>
            <p:cNvSpPr/>
            <p:nvPr/>
          </p:nvSpPr>
          <p:spPr>
            <a:xfrm>
              <a:off x="6985080" y="1882080"/>
              <a:ext cx="227556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Collected light for detectors at  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5" name=""/>
            <p:cNvSpPr/>
            <p:nvPr/>
          </p:nvSpPr>
          <p:spPr>
            <a:xfrm>
              <a:off x="7377840" y="2053440"/>
              <a:ext cx="141804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D cm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6" name=""/>
            <p:cNvSpPr/>
            <p:nvPr/>
          </p:nvSpPr>
          <p:spPr>
            <a:xfrm>
              <a:off x="8307000" y="2053800"/>
              <a:ext cx="141804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J cm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7" name=""/>
            <p:cNvSpPr/>
            <p:nvPr/>
          </p:nvSpPr>
          <p:spPr>
            <a:xfrm>
              <a:off x="9229320" y="2913120"/>
              <a:ext cx="71640" cy="3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6480" rIns="96480" tIns="-51480" bIns="-5148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38" name=""/>
            <p:cNvSpPr/>
            <p:nvPr/>
          </p:nvSpPr>
          <p:spPr>
            <a:xfrm>
              <a:off x="9229320" y="3084840"/>
              <a:ext cx="71640" cy="3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6480" rIns="96480" tIns="-51480" bIns="-5148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39" name=""/>
            <p:cNvSpPr/>
            <p:nvPr/>
          </p:nvSpPr>
          <p:spPr>
            <a:xfrm>
              <a:off x="9229320" y="3394440"/>
              <a:ext cx="71640" cy="3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6480" rIns="96480" tIns="-51480" bIns="-5148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40" name=""/>
            <p:cNvSpPr/>
            <p:nvPr/>
          </p:nvSpPr>
          <p:spPr>
            <a:xfrm>
              <a:off x="9229320" y="3910320"/>
              <a:ext cx="71640" cy="3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6480" rIns="96480" tIns="-51480" bIns="-5148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41" name=""/>
            <p:cNvSpPr/>
            <p:nvPr/>
          </p:nvSpPr>
          <p:spPr>
            <a:xfrm>
              <a:off x="9229320" y="4425840"/>
              <a:ext cx="71640" cy="3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6480" rIns="96480" tIns="-51480" bIns="-5148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42" name=""/>
            <p:cNvSpPr/>
            <p:nvPr/>
          </p:nvSpPr>
          <p:spPr>
            <a:xfrm>
              <a:off x="9293040" y="3726000"/>
              <a:ext cx="1069920" cy="34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i="1" lang="en-US" sz="1400" strike="noStrike" u="none">
                  <a:solidFill>
                    <a:srgbClr val="000000"/>
                  </a:solidFill>
                  <a:uFillTx/>
                  <a:latin typeface="Arial"/>
                  <a:ea typeface="Noto Sans CJK SC"/>
                </a:rPr>
                <a:t>z</a:t>
              </a:r>
              <a:r>
                <a:rPr b="0" i="1" lang="en-US" sz="1400" strike="noStrike" u="none" baseline="-8000">
                  <a:solidFill>
                    <a:srgbClr val="000000"/>
                  </a:solidFill>
                  <a:uFillTx/>
                  <a:latin typeface="Arial"/>
                  <a:ea typeface="Noto Sans CJK SC"/>
                </a:rPr>
                <a:t>1</a:t>
              </a:r>
              <a:endParaRPr b="0" lang="fr-FR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3" name=""/>
            <p:cNvSpPr/>
            <p:nvPr/>
          </p:nvSpPr>
          <p:spPr>
            <a:xfrm>
              <a:off x="9244440" y="4248720"/>
              <a:ext cx="1069920" cy="34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i="1" lang="en-US" sz="1400" strike="noStrike" u="none">
                  <a:solidFill>
                    <a:srgbClr val="000000"/>
                  </a:solidFill>
                  <a:uFillTx/>
                  <a:latin typeface="Arial"/>
                  <a:ea typeface="Noto Sans CJK SC"/>
                </a:rPr>
                <a:t> </a:t>
              </a:r>
              <a:r>
                <a:rPr b="0" i="1" lang="en-US" sz="1400" strike="noStrike" u="none">
                  <a:solidFill>
                    <a:srgbClr val="000000"/>
                  </a:solidFill>
                  <a:uFillTx/>
                  <a:latin typeface="Arial"/>
                  <a:ea typeface="Noto Sans CJK SC"/>
                </a:rPr>
                <a:t>z</a:t>
              </a:r>
              <a:r>
                <a:rPr b="0" i="1" lang="en-US" sz="1400" strike="noStrike" u="none" baseline="-8000">
                  <a:solidFill>
                    <a:srgbClr val="000000"/>
                  </a:solidFill>
                  <a:uFillTx/>
                  <a:latin typeface="Arial"/>
                  <a:ea typeface="Noto Sans CJK SC"/>
                </a:rPr>
                <a:t>2</a:t>
              </a:r>
              <a:endParaRPr b="0" lang="fr-FR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505960" y="5544000"/>
            <a:ext cx="5079600" cy="93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5" name=""/>
          <p:cNvSpPr/>
          <p:nvPr/>
        </p:nvSpPr>
        <p:spPr>
          <a:xfrm>
            <a:off x="2867760" y="5040000"/>
            <a:ext cx="433152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sensitivity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9272160" y="2912400"/>
            <a:ext cx="360" cy="1947600"/>
          </a:xfrm>
          <a:prstGeom prst="line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47" name=""/>
          <p:cNvSpPr/>
          <p:nvPr/>
        </p:nvSpPr>
        <p:spPr>
          <a:xfrm>
            <a:off x="9144000" y="4788000"/>
            <a:ext cx="539280" cy="28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z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"/>
          <p:cNvSpPr/>
          <p:nvPr/>
        </p:nvSpPr>
        <p:spPr>
          <a:xfrm>
            <a:off x="0" y="914400"/>
            <a:ext cx="9904320" cy="4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light has passed through the placenta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CustomShape 15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A27E4A-C1C7-4B2B-B762-E0C56DF3E4CE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CustomShape 16"/>
          <p:cNvSpPr/>
          <p:nvPr/>
        </p:nvSpPr>
        <p:spPr>
          <a:xfrm>
            <a:off x="144000" y="49932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 versus blood volume and SD-separation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7737120" y="594036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52" name=""/>
          <p:cNvGraphicFramePr/>
          <p:nvPr/>
        </p:nvGraphicFramePr>
        <p:xfrm>
          <a:off x="2284200" y="5987160"/>
          <a:ext cx="5257080" cy="60912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560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42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53" name="" descr=""/>
          <p:cNvPicPr/>
          <p:nvPr/>
        </p:nvPicPr>
        <p:blipFill>
          <a:blip r:embed="rId1"/>
          <a:srcRect l="0" t="0" r="70017" b="66264"/>
          <a:stretch/>
        </p:blipFill>
        <p:spPr>
          <a:xfrm>
            <a:off x="2007000" y="1296000"/>
            <a:ext cx="6415200" cy="343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"/>
          <p:cNvSpPr/>
          <p:nvPr/>
        </p:nvSpPr>
        <p:spPr>
          <a:xfrm>
            <a:off x="0" y="914400"/>
            <a:ext cx="9904320" cy="4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light has passed through the placenta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CustomShape 49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CD6B85C-2A34-462A-9CC7-68E056E8D430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CustomShape 57"/>
          <p:cNvSpPr/>
          <p:nvPr/>
        </p:nvSpPr>
        <p:spPr>
          <a:xfrm>
            <a:off x="144000" y="49932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 versus blood volume and SD-separation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rcRect l="0" t="0" r="70017" b="66264"/>
          <a:stretch/>
        </p:blipFill>
        <p:spPr>
          <a:xfrm>
            <a:off x="1971000" y="1296000"/>
            <a:ext cx="6415200" cy="343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2484000" y="1728000"/>
            <a:ext cx="1618200" cy="259056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3838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59" name=""/>
          <p:cNvSpPr/>
          <p:nvPr/>
        </p:nvSpPr>
        <p:spPr>
          <a:xfrm>
            <a:off x="7733880" y="594396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60" name=""/>
          <p:cNvGraphicFramePr/>
          <p:nvPr/>
        </p:nvGraphicFramePr>
        <p:xfrm>
          <a:off x="2280960" y="5990760"/>
          <a:ext cx="5257080" cy="60912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7548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1" name=""/>
          <p:cNvSpPr/>
          <p:nvPr/>
        </p:nvSpPr>
        <p:spPr>
          <a:xfrm>
            <a:off x="0" y="5040000"/>
            <a:ext cx="9904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Placental sensitivity decreases with increasing placental blood volume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0" y="914400"/>
            <a:ext cx="9904320" cy="4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light has passed through the placenta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CustomShape 50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17239CB-EC19-4443-8F30-038C423685EC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CustomShape 58"/>
          <p:cNvSpPr/>
          <p:nvPr/>
        </p:nvSpPr>
        <p:spPr>
          <a:xfrm>
            <a:off x="144000" y="49932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 versus blood volume and SD-separation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rcRect l="0" t="0" r="70017" b="66264"/>
          <a:stretch/>
        </p:blipFill>
        <p:spPr>
          <a:xfrm>
            <a:off x="2007000" y="1296000"/>
            <a:ext cx="6415200" cy="343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2520000" y="3780000"/>
            <a:ext cx="4894560" cy="53856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3838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7" name=""/>
          <p:cNvSpPr/>
          <p:nvPr/>
        </p:nvSpPr>
        <p:spPr>
          <a:xfrm>
            <a:off x="7733880" y="594396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68" name=""/>
          <p:cNvGraphicFramePr/>
          <p:nvPr/>
        </p:nvGraphicFramePr>
        <p:xfrm>
          <a:off x="2280960" y="5990760"/>
          <a:ext cx="5257080" cy="60912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7548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9" name=""/>
          <p:cNvSpPr/>
          <p:nvPr/>
        </p:nvSpPr>
        <p:spPr>
          <a:xfrm>
            <a:off x="360" y="5040000"/>
            <a:ext cx="9904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Placental sensitivity increases with increasing source-detector separation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30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E8B3F90-1CAB-410D-8C0F-03091BA9B6D5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CustomShape 32"/>
          <p:cNvSpPr/>
          <p:nvPr/>
        </p:nvSpPr>
        <p:spPr>
          <a:xfrm>
            <a:off x="144000" y="49932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 versus placenta depth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rcRect l="30988" t="3197" r="38732" b="66264"/>
          <a:stretch/>
        </p:blipFill>
        <p:spPr>
          <a:xfrm>
            <a:off x="5184000" y="1296000"/>
            <a:ext cx="4495680" cy="215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3" name=""/>
          <p:cNvSpPr/>
          <p:nvPr/>
        </p:nvSpPr>
        <p:spPr>
          <a:xfrm>
            <a:off x="6483240" y="619380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0" y="3636720"/>
            <a:ext cx="99054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Placental sensitivity decreases with increasing placenta depth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rcRect l="61265" t="3205" r="7610" b="66264"/>
          <a:stretch/>
        </p:blipFill>
        <p:spPr>
          <a:xfrm>
            <a:off x="0" y="4417200"/>
            <a:ext cx="4881240" cy="227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rcRect l="0" t="3509" r="70017" b="66264"/>
          <a:stretch/>
        </p:blipFill>
        <p:spPr>
          <a:xfrm>
            <a:off x="216000" y="1332000"/>
            <a:ext cx="4496040" cy="215928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77" name=""/>
          <p:cNvGraphicFramePr/>
          <p:nvPr/>
        </p:nvGraphicFramePr>
        <p:xfrm>
          <a:off x="5095440" y="4763160"/>
          <a:ext cx="4696200" cy="1360080"/>
        </p:xfrm>
        <a:graphic>
          <a:graphicData uri="http://schemas.openxmlformats.org/drawingml/2006/table">
            <a:tbl>
              <a:tblPr/>
              <a:tblGrid>
                <a:gridCol w="939600"/>
                <a:gridCol w="939600"/>
                <a:gridCol w="939600"/>
                <a:gridCol w="939600"/>
                <a:gridCol w="938160"/>
              </a:tblGrid>
              <a:tr h="65916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8" name=""/>
          <p:cNvSpPr/>
          <p:nvPr/>
        </p:nvSpPr>
        <p:spPr>
          <a:xfrm>
            <a:off x="540000" y="417600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20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540000" y="104400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5544000" y="104400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16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540000" y="104400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2880720" y="2843640"/>
            <a:ext cx="1151640" cy="32364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1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3" name=""/>
          <p:cNvSpPr/>
          <p:nvPr/>
        </p:nvSpPr>
        <p:spPr>
          <a:xfrm>
            <a:off x="7812720" y="2843640"/>
            <a:ext cx="1151640" cy="32364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1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4" name=""/>
          <p:cNvSpPr/>
          <p:nvPr/>
        </p:nvSpPr>
        <p:spPr>
          <a:xfrm>
            <a:off x="2880720" y="6011640"/>
            <a:ext cx="1151640" cy="32364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1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"/>
          <p:cNvSpPr/>
          <p:nvPr/>
        </p:nvSpPr>
        <p:spPr>
          <a:xfrm>
            <a:off x="6221880" y="584604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6" name="CustomShape 28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9AE5A45-4015-4224-AFC7-DC5DE2CE3009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CustomShape 29"/>
          <p:cNvSpPr/>
          <p:nvPr/>
        </p:nvSpPr>
        <p:spPr>
          <a:xfrm>
            <a:off x="144000" y="51480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Phantom calibration procedure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180000" y="1023480"/>
            <a:ext cx="2266200" cy="8226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Solid phantom measurements with Mini CYRIL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[3]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3492000" y="1023480"/>
            <a:ext cx="2266200" cy="8226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Monte carlo simulations of the solid phantom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1864800" y="4212000"/>
            <a:ext cx="2273400" cy="8262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Scale measurements to MC data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1864800" y="5688000"/>
            <a:ext cx="2266200" cy="8262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Calculate minimum detectable signal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 MC data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5716800" y="5688000"/>
            <a:ext cx="2741760" cy="8262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Calculate </a:t>
            </a:r>
            <a:r>
              <a:rPr b="1" lang="en-US" sz="1600" strike="noStrike" u="none">
                <a:solidFill>
                  <a:srgbClr val="ff3838"/>
                </a:solidFill>
                <a:uFillTx/>
                <a:latin typeface="Arial"/>
                <a:ea typeface="Arial"/>
              </a:rPr>
              <a:t>probability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of </a:t>
            </a:r>
            <a:r>
              <a:rPr b="1" lang="en-US" sz="1600" strike="noStrike" u="none">
                <a:solidFill>
                  <a:srgbClr val="ff3838"/>
                </a:solidFill>
                <a:uFillTx/>
                <a:latin typeface="Arial"/>
                <a:ea typeface="Arial"/>
              </a:rPr>
              <a:t>MC data to be above measurement noise level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1800000" y="2446920"/>
            <a:ext cx="2389320" cy="16192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94" name=""/>
          <p:cNvGrpSpPr/>
          <p:nvPr/>
        </p:nvGrpSpPr>
        <p:grpSpPr>
          <a:xfrm>
            <a:off x="4860000" y="2087280"/>
            <a:ext cx="5038200" cy="2338920"/>
            <a:chOff x="4860000" y="2087280"/>
            <a:chExt cx="5038200" cy="2338920"/>
          </a:xfrm>
        </p:grpSpPr>
        <p:grpSp>
          <p:nvGrpSpPr>
            <p:cNvPr id="295" name=""/>
            <p:cNvGrpSpPr/>
            <p:nvPr/>
          </p:nvGrpSpPr>
          <p:grpSpPr>
            <a:xfrm>
              <a:off x="5336280" y="2823120"/>
              <a:ext cx="3351240" cy="1131120"/>
              <a:chOff x="5336280" y="2823120"/>
              <a:chExt cx="3351240" cy="1131120"/>
            </a:xfrm>
          </p:grpSpPr>
          <p:sp>
            <p:nvSpPr>
              <p:cNvPr id="296" name=""/>
              <p:cNvSpPr/>
              <p:nvPr/>
            </p:nvSpPr>
            <p:spPr>
              <a:xfrm>
                <a:off x="5336280" y="2823120"/>
                <a:ext cx="3351240" cy="120240"/>
              </a:xfrm>
              <a:prstGeom prst="rect">
                <a:avLst/>
              </a:prstGeom>
              <a:solidFill>
                <a:srgbClr val="ffff00"/>
              </a:solidFill>
              <a:ln w="0">
                <a:solidFill>
                  <a:srgbClr val="ffff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297" name=""/>
              <p:cNvSpPr/>
              <p:nvPr/>
            </p:nvSpPr>
            <p:spPr>
              <a:xfrm>
                <a:off x="5336280" y="2952720"/>
                <a:ext cx="3351240" cy="223920"/>
              </a:xfrm>
              <a:prstGeom prst="rect">
                <a:avLst/>
              </a:prstGeom>
              <a:solidFill>
                <a:schemeClr val="accent1"/>
              </a:solidFill>
              <a:ln w="0">
                <a:solidFill>
                  <a:srgbClr val="254061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298" name=""/>
              <p:cNvSpPr/>
              <p:nvPr/>
            </p:nvSpPr>
            <p:spPr>
              <a:xfrm>
                <a:off x="5336280" y="3186000"/>
                <a:ext cx="3351240" cy="379440"/>
              </a:xfrm>
              <a:prstGeom prst="rect">
                <a:avLst/>
              </a:prstGeom>
              <a:solidFill>
                <a:srgbClr val="55308d"/>
              </a:solidFill>
              <a:ln w="0">
                <a:solidFill>
                  <a:srgbClr val="55308d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299" name=""/>
              <p:cNvSpPr/>
              <p:nvPr/>
            </p:nvSpPr>
            <p:spPr>
              <a:xfrm>
                <a:off x="5336280" y="3574440"/>
                <a:ext cx="3351240" cy="379800"/>
              </a:xfrm>
              <a:prstGeom prst="rect">
                <a:avLst/>
              </a:prstGeom>
              <a:solidFill>
                <a:srgbClr val="ff4000"/>
              </a:solidFill>
              <a:ln w="0">
                <a:solidFill>
                  <a:srgbClr val="ff4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</p:grpSp>
        <p:sp>
          <p:nvSpPr>
            <p:cNvPr id="300" name=""/>
            <p:cNvSpPr/>
            <p:nvPr/>
          </p:nvSpPr>
          <p:spPr>
            <a:xfrm>
              <a:off x="5504040" y="2434320"/>
              <a:ext cx="360" cy="38880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301" name=""/>
            <p:cNvSpPr/>
            <p:nvPr/>
          </p:nvSpPr>
          <p:spPr>
            <a:xfrm>
              <a:off x="5056200" y="2087280"/>
              <a:ext cx="970560" cy="30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Emitted light source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02" name=""/>
            <p:cNvSpPr/>
            <p:nvPr/>
          </p:nvSpPr>
          <p:spPr>
            <a:xfrm flipV="1">
              <a:off x="6638760" y="2481480"/>
              <a:ext cx="360" cy="33588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303" name=""/>
            <p:cNvSpPr/>
            <p:nvPr/>
          </p:nvSpPr>
          <p:spPr>
            <a:xfrm flipV="1">
              <a:off x="7338960" y="2491920"/>
              <a:ext cx="360" cy="33588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304" name=""/>
            <p:cNvSpPr/>
            <p:nvPr/>
          </p:nvSpPr>
          <p:spPr>
            <a:xfrm>
              <a:off x="6148440" y="2175480"/>
              <a:ext cx="1783080" cy="30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305" name=""/>
            <p:cNvSpPr/>
            <p:nvPr/>
          </p:nvSpPr>
          <p:spPr>
            <a:xfrm>
              <a:off x="6456600" y="2304720"/>
              <a:ext cx="1110600" cy="30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3 cm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06" name=""/>
            <p:cNvSpPr/>
            <p:nvPr/>
          </p:nvSpPr>
          <p:spPr>
            <a:xfrm>
              <a:off x="7184880" y="2305080"/>
              <a:ext cx="1110600" cy="30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4 cm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07" name=""/>
            <p:cNvSpPr/>
            <p:nvPr/>
          </p:nvSpPr>
          <p:spPr>
            <a:xfrm flipV="1">
              <a:off x="8039160" y="2491200"/>
              <a:ext cx="360" cy="33588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308" name=""/>
            <p:cNvSpPr/>
            <p:nvPr/>
          </p:nvSpPr>
          <p:spPr>
            <a:xfrm>
              <a:off x="6848640" y="2185560"/>
              <a:ext cx="1783080" cy="30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309" name=""/>
            <p:cNvSpPr/>
            <p:nvPr/>
          </p:nvSpPr>
          <p:spPr>
            <a:xfrm>
              <a:off x="7857000" y="2305080"/>
              <a:ext cx="1110600" cy="30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5 cm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0" name=""/>
            <p:cNvSpPr/>
            <p:nvPr/>
          </p:nvSpPr>
          <p:spPr>
            <a:xfrm>
              <a:off x="5504040" y="2823120"/>
              <a:ext cx="3333240" cy="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311" name=""/>
            <p:cNvSpPr/>
            <p:nvPr/>
          </p:nvSpPr>
          <p:spPr>
            <a:xfrm>
              <a:off x="8781480" y="2667600"/>
              <a:ext cx="1116720" cy="30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Source-detector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fr-FR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separation (cm)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2" name=""/>
            <p:cNvSpPr/>
            <p:nvPr/>
          </p:nvSpPr>
          <p:spPr>
            <a:xfrm>
              <a:off x="5364000" y="2797560"/>
              <a:ext cx="3329640" cy="17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µ</a:t>
              </a:r>
              <a:r>
                <a:rPr b="0" lang="en-US" sz="8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=0.05 cm</a:t>
              </a:r>
              <a:r>
                <a:rPr b="0" lang="en-US" sz="8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µ</a:t>
              </a:r>
              <a:r>
                <a:rPr b="0" lang="en-US" sz="8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 = 9.3 cm</a:t>
              </a:r>
              <a:r>
                <a:rPr b="0" lang="en-US" sz="8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n = 1.37, g = 0.9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3" name=""/>
            <p:cNvSpPr/>
            <p:nvPr/>
          </p:nvSpPr>
          <p:spPr>
            <a:xfrm>
              <a:off x="5364000" y="3004920"/>
              <a:ext cx="3329640" cy="17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µ</a:t>
              </a:r>
              <a:r>
                <a:rPr b="0" lang="en-US" sz="8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=0.98 cm</a:t>
              </a:r>
              <a:r>
                <a:rPr b="0" lang="en-US" sz="8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µ</a:t>
              </a:r>
              <a:r>
                <a:rPr b="0" lang="en-US" sz="8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 = 12 cm</a:t>
              </a:r>
              <a:r>
                <a:rPr b="0" lang="en-US" sz="8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n = 1.37, g = 0.9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4" name=""/>
            <p:cNvSpPr/>
            <p:nvPr/>
          </p:nvSpPr>
          <p:spPr>
            <a:xfrm>
              <a:off x="5364000" y="3393720"/>
              <a:ext cx="3329640" cy="17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µ</a:t>
              </a:r>
              <a:r>
                <a:rPr b="0" lang="en-US" sz="8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=0.11 cm</a:t>
              </a:r>
              <a:r>
                <a:rPr b="0" lang="en-US" sz="8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µ</a:t>
              </a:r>
              <a:r>
                <a:rPr b="0" lang="en-US" sz="8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 = 8 cm</a:t>
              </a:r>
              <a:r>
                <a:rPr b="0" lang="en-US" sz="8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n = 1.37, g = 0.9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5" name=""/>
            <p:cNvSpPr/>
            <p:nvPr/>
          </p:nvSpPr>
          <p:spPr>
            <a:xfrm>
              <a:off x="5364000" y="3782520"/>
              <a:ext cx="3329640" cy="17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µ</a:t>
              </a:r>
              <a:r>
                <a:rPr b="0" lang="en-US" sz="8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=0.1 cm</a:t>
              </a:r>
              <a:r>
                <a:rPr b="0" lang="en-US" sz="8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µ</a:t>
              </a:r>
              <a:r>
                <a:rPr b="0" lang="en-US" sz="8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 = 10 cm</a:t>
              </a:r>
              <a:r>
                <a:rPr b="0" lang="en-US" sz="8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n = 1.37, g = 0.9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6" name=""/>
            <p:cNvSpPr/>
            <p:nvPr/>
          </p:nvSpPr>
          <p:spPr>
            <a:xfrm>
              <a:off x="5336280" y="2823120"/>
              <a:ext cx="360" cy="12956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317" name=""/>
            <p:cNvSpPr/>
            <p:nvPr/>
          </p:nvSpPr>
          <p:spPr>
            <a:xfrm>
              <a:off x="4860000" y="4118760"/>
              <a:ext cx="976680" cy="30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Thickness (mm)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8" name=""/>
            <p:cNvSpPr/>
            <p:nvPr/>
          </p:nvSpPr>
          <p:spPr>
            <a:xfrm>
              <a:off x="5160240" y="2745720"/>
              <a:ext cx="416520" cy="25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0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9" name=""/>
            <p:cNvSpPr/>
            <p:nvPr/>
          </p:nvSpPr>
          <p:spPr>
            <a:xfrm>
              <a:off x="5160240" y="2875320"/>
              <a:ext cx="416520" cy="25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4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20" name=""/>
            <p:cNvSpPr/>
            <p:nvPr/>
          </p:nvSpPr>
          <p:spPr>
            <a:xfrm>
              <a:off x="5160240" y="3108600"/>
              <a:ext cx="416520" cy="25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6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21" name=""/>
            <p:cNvSpPr/>
            <p:nvPr/>
          </p:nvSpPr>
          <p:spPr>
            <a:xfrm>
              <a:off x="5160240" y="3471480"/>
              <a:ext cx="416520" cy="25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9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22" name=""/>
            <p:cNvSpPr/>
            <p:nvPr/>
          </p:nvSpPr>
          <p:spPr>
            <a:xfrm>
              <a:off x="5076000" y="3860280"/>
              <a:ext cx="416880" cy="25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109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cxnSp>
        <p:nvCxnSpPr>
          <p:cNvPr id="323" name=""/>
          <p:cNvCxnSpPr>
            <a:stCxn id="288" idx="2"/>
            <a:endCxn id="290" idx="1"/>
          </p:cNvCxnSpPr>
          <p:nvPr/>
        </p:nvCxnSpPr>
        <p:spPr>
          <a:xfrm flipH="1" rot="16200000">
            <a:off x="199440" y="2959200"/>
            <a:ext cx="2779200" cy="552240"/>
          </a:xfrm>
          <a:prstGeom prst="bentConnector2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324" name=""/>
          <p:cNvCxnSpPr>
            <a:stCxn id="289" idx="2"/>
            <a:endCxn id="290" idx="3"/>
          </p:cNvCxnSpPr>
          <p:nvPr/>
        </p:nvCxnSpPr>
        <p:spPr>
          <a:xfrm rot="5400000">
            <a:off x="2991960" y="2991960"/>
            <a:ext cx="2779200" cy="487080"/>
          </a:xfrm>
          <a:prstGeom prst="bentConnector2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325" name=""/>
          <p:cNvCxnSpPr>
            <a:stCxn id="290" idx="2"/>
            <a:endCxn id="291" idx="0"/>
          </p:cNvCxnSpPr>
          <p:nvPr/>
        </p:nvCxnSpPr>
        <p:spPr>
          <a:xfrm rot="5400000">
            <a:off x="2674440" y="5361120"/>
            <a:ext cx="650160" cy="3960"/>
          </a:xfrm>
          <a:prstGeom prst="bentConnector3">
            <a:avLst>
              <a:gd name="adj1" fmla="val 50138"/>
            </a:avLst>
          </a:prstGeom>
          <a:ln w="3816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326" name=""/>
          <p:cNvCxnSpPr>
            <a:stCxn id="291" idx="3"/>
            <a:endCxn id="292" idx="1"/>
          </p:cNvCxnSpPr>
          <p:nvPr/>
        </p:nvCxnSpPr>
        <p:spPr>
          <a:xfrm>
            <a:off x="4131000" y="6100920"/>
            <a:ext cx="1586160" cy="360"/>
          </a:xfrm>
          <a:prstGeom prst="bentConnector2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327" name=""/>
          <p:cNvSpPr/>
          <p:nvPr/>
        </p:nvSpPr>
        <p:spPr>
          <a:xfrm>
            <a:off x="216000" y="1847880"/>
            <a:ext cx="233820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In-house  developed broadband  NIRS device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>
            <a:off x="180000" y="6588000"/>
            <a:ext cx="9757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[3] Kaynezhad, P. et al., Neurophotonics 6(4), 045009–045009 (2019).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34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8E236C-6552-4503-92A3-6A24630376EB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0" name="CustomShape 62"/>
          <p:cNvSpPr/>
          <p:nvPr/>
        </p:nvSpPr>
        <p:spPr>
          <a:xfrm>
            <a:off x="144000" y="5302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Probability of acquiring a signal above the noise level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7632000" y="622800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180000" y="900000"/>
            <a:ext cx="91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Integration time 1 s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720" y="5328000"/>
            <a:ext cx="9904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Detection probability increasing with increasing temporal binning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38880" y="1446120"/>
            <a:ext cx="9795240" cy="1612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5" name=""/>
          <p:cNvSpPr/>
          <p:nvPr/>
        </p:nvSpPr>
        <p:spPr>
          <a:xfrm>
            <a:off x="288000" y="2556360"/>
            <a:ext cx="2410560" cy="2502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graphicFrame>
        <p:nvGraphicFramePr>
          <p:cNvPr id="336" name=""/>
          <p:cNvGraphicFramePr/>
          <p:nvPr/>
        </p:nvGraphicFramePr>
        <p:xfrm>
          <a:off x="2321280" y="5736240"/>
          <a:ext cx="5257080" cy="107640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7548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7" name=""/>
          <p:cNvSpPr/>
          <p:nvPr/>
        </p:nvSpPr>
        <p:spPr>
          <a:xfrm>
            <a:off x="3600000" y="2556360"/>
            <a:ext cx="2410560" cy="2502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38" name=""/>
          <p:cNvSpPr/>
          <p:nvPr/>
        </p:nvSpPr>
        <p:spPr>
          <a:xfrm>
            <a:off x="6948000" y="2556360"/>
            <a:ext cx="2410560" cy="2502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39" name=""/>
          <p:cNvSpPr/>
          <p:nvPr/>
        </p:nvSpPr>
        <p:spPr>
          <a:xfrm>
            <a:off x="180000" y="3240000"/>
            <a:ext cx="91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Integration time 1 s - temporal binning 10 s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75600" y="3780000"/>
            <a:ext cx="9794160" cy="151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1" name=""/>
          <p:cNvSpPr/>
          <p:nvPr/>
        </p:nvSpPr>
        <p:spPr>
          <a:xfrm>
            <a:off x="288000" y="4824360"/>
            <a:ext cx="2410560" cy="2502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42" name=""/>
          <p:cNvSpPr/>
          <p:nvPr/>
        </p:nvSpPr>
        <p:spPr>
          <a:xfrm>
            <a:off x="3600000" y="4824360"/>
            <a:ext cx="2410560" cy="2502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43" name=""/>
          <p:cNvSpPr/>
          <p:nvPr/>
        </p:nvSpPr>
        <p:spPr>
          <a:xfrm>
            <a:off x="6948000" y="4824360"/>
            <a:ext cx="2410560" cy="2502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44" name=""/>
          <p:cNvSpPr/>
          <p:nvPr/>
        </p:nvSpPr>
        <p:spPr>
          <a:xfrm>
            <a:off x="216000" y="1242000"/>
            <a:ext cx="2591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216000" y="3564000"/>
            <a:ext cx="2591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3528000" y="3564000"/>
            <a:ext cx="2591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16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6840000" y="3564000"/>
            <a:ext cx="2591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20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3492000" y="1242000"/>
            <a:ext cx="2591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16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6840000" y="1242000"/>
            <a:ext cx="2591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20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118800" y="1632960"/>
            <a:ext cx="9635400" cy="250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1" name="CustomShape 6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1B9727B-2024-4BCF-AD09-AF9891635843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2" name="CustomShape 9"/>
          <p:cNvSpPr/>
          <p:nvPr/>
        </p:nvSpPr>
        <p:spPr>
          <a:xfrm>
            <a:off x="144000" y="5302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 calculated for 142 participants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0" y="945360"/>
            <a:ext cx="982224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Probability that the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light has passed through the placenta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Distribution of probabilities calculated for 142 participants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4" name="CustomShape 36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48BC83-8603-47D3-8E0C-A745A013C18B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2268000" y="3525840"/>
            <a:ext cx="7185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5.3 %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5580000" y="3420000"/>
            <a:ext cx="486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9 %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8820000" y="3345840"/>
            <a:ext cx="73440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13.4 %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720" y="5040000"/>
            <a:ext cx="9904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Placental sensitivity increases with increasing source-detector separation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540000" y="1580400"/>
            <a:ext cx="8622360" cy="463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0" name="CustomShape 54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D85DAB0-B432-45C2-BC91-CFDBD60F4624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CustomShape 64"/>
          <p:cNvSpPr/>
          <p:nvPr/>
        </p:nvSpPr>
        <p:spPr>
          <a:xfrm>
            <a:off x="144000" y="5302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Scanning probability calculated for 142 participants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0" y="945360"/>
            <a:ext cx="982224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Probability of acquiring a signal above the noise level and that the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light has passed through the placenta - Distribution of probabilities calculated for 142 participants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3" name="CustomShape 70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6309DC-AE3E-4F98-B606-53647A985210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1883160" y="5577840"/>
            <a:ext cx="63540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4.2 %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3276360" y="5544000"/>
            <a:ext cx="486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4392000" y="5541840"/>
            <a:ext cx="486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0 %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5905080" y="5508000"/>
            <a:ext cx="63540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7.6 %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7216200" y="5613840"/>
            <a:ext cx="486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0 %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8676000" y="5616000"/>
            <a:ext cx="486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0 %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720" y="6120000"/>
            <a:ext cx="9904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Placental scanning probability increases with increasing temporal binning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2520000" y="3237840"/>
            <a:ext cx="7185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5.3 %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508000" y="3168000"/>
            <a:ext cx="486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9 %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8316000" y="3093840"/>
            <a:ext cx="73440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13.4 %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"/>
          <p:cNvSpPr/>
          <p:nvPr/>
        </p:nvSpPr>
        <p:spPr>
          <a:xfrm>
            <a:off x="8093880" y="272952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75" name="CustomShape 18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E72789D-AD02-4217-99D3-961A00AD835C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CustomShape 19"/>
          <p:cNvSpPr/>
          <p:nvPr/>
        </p:nvSpPr>
        <p:spPr>
          <a:xfrm>
            <a:off x="144000" y="5302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Discussion and Conclusion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0" y="1017360"/>
            <a:ext cx="982224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Monte Carlo framework optimises NIRS acquisition parameters for placental monitoring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Ultrasound imaging is necessary before NIRS acquisition to evaluate placenta depth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CW-NIRS devices are more effective for placentas closer to the surface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sensitivity is 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≤ 7 %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for a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2 cm placenta depth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Placenta sensitivity is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39 %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for a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 cm placenta depth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using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 cm source-detector separation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Acquisition parameters have a major impact on placenta sensitivity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sensitivity could be enhanced with an optimized device: LED-based multi-wavelength NIRS system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Future works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Evaluate placental function with the measurement of placental tissue oxygenation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7"/>
          <p:cNvSpPr/>
          <p:nvPr/>
        </p:nvSpPr>
        <p:spPr>
          <a:xfrm>
            <a:off x="144000" y="48240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Placental function monitoring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CustomShape 8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612511F-7E51-4B85-BCB5-2576F97D7A07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1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0" y="1260000"/>
            <a:ext cx="9902880" cy="11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Abnormal placenta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development is a cause of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adverse pregnancy outcomes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[1]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Measuring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placental oxygenation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can be used to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monitor the placental function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Clinical ultrasound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devices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do not include direct functional assessment of the placenta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MRI techniques are not suited for bedside monitoring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144000" y="6444000"/>
            <a:ext cx="8854560" cy="4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[1] G. J. Burton et al. Physiol Rev. 2016 Oct;96(4):1509-65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[2] Image taken from https://www.abclawcenters.com/practice-areas/prenatal-birth-injuries/labor-and-delivery-complications-and-errors/placenta-previa/</a:t>
            </a:r>
            <a:br>
              <a:rPr sz="1000"/>
            </a:b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rcRect l="0" t="0" r="0" b="8051"/>
          <a:stretch/>
        </p:blipFill>
        <p:spPr>
          <a:xfrm>
            <a:off x="2823120" y="2520000"/>
            <a:ext cx="4015440" cy="341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"/>
          <p:cNvSpPr/>
          <p:nvPr/>
        </p:nvSpPr>
        <p:spPr>
          <a:xfrm>
            <a:off x="3060000" y="5940000"/>
            <a:ext cx="34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Fetal ultrasound exam </a:t>
            </a: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[2]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"/>
          <p:cNvSpPr/>
          <p:nvPr/>
        </p:nvSpPr>
        <p:spPr>
          <a:xfrm>
            <a:off x="0" y="1692000"/>
            <a:ext cx="9896400" cy="23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3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Thank you for your attention</a:t>
            </a:r>
            <a:endParaRPr b="0" lang="fr-FR" sz="3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9" name="Picture 1" descr="Dr Frederic Lange | Medical Physics and Biomedical Engineering - UCL – University  College London"/>
          <p:cNvPicPr/>
          <p:nvPr/>
        </p:nvPicPr>
        <p:blipFill>
          <a:blip r:embed="rId1"/>
          <a:stretch/>
        </p:blipFill>
        <p:spPr>
          <a:xfrm>
            <a:off x="208080" y="2988000"/>
            <a:ext cx="1050480" cy="105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0" name="" descr=""/>
          <p:cNvPicPr/>
          <p:nvPr/>
        </p:nvPicPr>
        <p:blipFill>
          <a:blip r:embed="rId2"/>
          <a:stretch/>
        </p:blipFill>
        <p:spPr>
          <a:xfrm>
            <a:off x="180000" y="4248000"/>
            <a:ext cx="1049760" cy="98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1" name="" descr=""/>
          <p:cNvPicPr/>
          <p:nvPr/>
        </p:nvPicPr>
        <p:blipFill>
          <a:blip r:embed="rId3"/>
          <a:stretch/>
        </p:blipFill>
        <p:spPr>
          <a:xfrm>
            <a:off x="180000" y="5436000"/>
            <a:ext cx="1049760" cy="104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2" name=""/>
          <p:cNvSpPr/>
          <p:nvPr/>
        </p:nvSpPr>
        <p:spPr>
          <a:xfrm>
            <a:off x="1433880" y="4356000"/>
            <a:ext cx="8464680" cy="111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W2B.1</a:t>
            </a: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Luca Giannoni et al.</a:t>
            </a: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Standardised testing procedure based on optical phantoms for validation of photonics instrumentation aimed at clinical monitoring of the placenta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1440000" y="5868000"/>
            <a:ext cx="8458560" cy="6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Tu2A.23</a:t>
            </a: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Uzair Hakim et al.</a:t>
            </a: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Optimising Placenta Oxygenation Estimation: A Monte Carlo Simulation Study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>
            <a:off x="1440360" y="3132000"/>
            <a:ext cx="8464680" cy="111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W1B.5</a:t>
            </a: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Frederic Lange et al. </a:t>
            </a: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Optimizing deep tissue monitoring with diffuse optics: virtual tools for TD-NIRS and TD-SCOS development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4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496D20A-7687-450F-B5A5-F799B6EC6B06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6" name="CustomShape 25"/>
          <p:cNvSpPr/>
          <p:nvPr/>
        </p:nvSpPr>
        <p:spPr>
          <a:xfrm>
            <a:off x="144000" y="49932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 versus melanosome volume fraction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rcRect l="0" t="0" r="70017" b="66264"/>
          <a:stretch/>
        </p:blipFill>
        <p:spPr>
          <a:xfrm>
            <a:off x="75600" y="1260000"/>
            <a:ext cx="4495680" cy="240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8" name="" descr=""/>
          <p:cNvPicPr/>
          <p:nvPr/>
        </p:nvPicPr>
        <p:blipFill>
          <a:blip r:embed="rId2"/>
          <a:srcRect l="0" t="33721" r="70017" b="33362"/>
          <a:stretch/>
        </p:blipFill>
        <p:spPr>
          <a:xfrm>
            <a:off x="5040000" y="1317600"/>
            <a:ext cx="4495680" cy="23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9" name="" descr=""/>
          <p:cNvPicPr/>
          <p:nvPr/>
        </p:nvPicPr>
        <p:blipFill>
          <a:blip r:embed="rId3"/>
          <a:srcRect l="0" t="66615" r="70017" b="-3650"/>
          <a:stretch/>
        </p:blipFill>
        <p:spPr>
          <a:xfrm>
            <a:off x="108000" y="4420800"/>
            <a:ext cx="4495680" cy="263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6411240" y="630000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391" name=""/>
          <p:cNvGraphicFramePr/>
          <p:nvPr/>
        </p:nvGraphicFramePr>
        <p:xfrm>
          <a:off x="5061600" y="5272920"/>
          <a:ext cx="4694040" cy="750960"/>
        </p:xfrm>
        <a:graphic>
          <a:graphicData uri="http://schemas.openxmlformats.org/drawingml/2006/table">
            <a:tbl>
              <a:tblPr/>
              <a:tblGrid>
                <a:gridCol w="939240"/>
                <a:gridCol w="838800"/>
                <a:gridCol w="978480"/>
                <a:gridCol w="1000440"/>
                <a:gridCol w="937440"/>
              </a:tblGrid>
              <a:tr h="517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2" name=""/>
          <p:cNvSpPr/>
          <p:nvPr/>
        </p:nvSpPr>
        <p:spPr>
          <a:xfrm>
            <a:off x="1440" y="3780000"/>
            <a:ext cx="9904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Placental sensitivity increases with increasing melanosome volume fraction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2700000" y="2988360"/>
            <a:ext cx="1187280" cy="39492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94" name=""/>
          <p:cNvSpPr/>
          <p:nvPr/>
        </p:nvSpPr>
        <p:spPr>
          <a:xfrm>
            <a:off x="216000" y="1231200"/>
            <a:ext cx="3815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Melanosome vol. fraction: 2.55 %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5328000" y="123120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5220000" y="1231200"/>
            <a:ext cx="3815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Melanosome vol. fraction: 15.5 %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216000" y="4363200"/>
            <a:ext cx="3815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Melanosome vol. Fraction: 30.5 %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7668000" y="2988360"/>
            <a:ext cx="1187280" cy="39492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99" name=""/>
          <p:cNvSpPr/>
          <p:nvPr/>
        </p:nvSpPr>
        <p:spPr>
          <a:xfrm>
            <a:off x="2700000" y="6120360"/>
            <a:ext cx="1187280" cy="39492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"/>
          <p:cNvSpPr/>
          <p:nvPr/>
        </p:nvSpPr>
        <p:spPr>
          <a:xfrm>
            <a:off x="180000" y="900000"/>
            <a:ext cx="9758160" cy="31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light has passed through the placenta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1" name="CustomShape 53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85C9281-6107-4CFE-91BC-5CE3F56E088F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2" name="CustomShape 46"/>
          <p:cNvSpPr/>
          <p:nvPr/>
        </p:nvSpPr>
        <p:spPr>
          <a:xfrm>
            <a:off x="144000" y="49932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 – Melanin effect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180000" y="6408000"/>
            <a:ext cx="88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Further investigation is needed!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33120" y="1294200"/>
            <a:ext cx="9905040" cy="561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"/>
          <p:cNvSpPr/>
          <p:nvPr/>
        </p:nvSpPr>
        <p:spPr>
          <a:xfrm>
            <a:off x="42120" y="1008000"/>
            <a:ext cx="9852480" cy="39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signal collected by a real device is above the noise level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1) Perform measurements 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Mes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of the multi-layered phantom with a CW NIRS device (Mini CYRIL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[2]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	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- Source-detector separation (3 cm, 4 cm, 5 cm)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	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- Several integration time (1 s, 5 s, 10 s)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2) Perform MC simulations 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MC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of the multi-layered phantom (1000 points)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3)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Calculate measurement Signal to Noise Ratio: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4)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Scale Measurements to MC data: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5) Calculate minimum detectable diffuse reflectance value: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8093880" y="272952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07" name="CustomShape 45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C18872A-6AF6-48AF-91A5-A2E459699302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8" name="CustomShape 12"/>
          <p:cNvSpPr/>
          <p:nvPr/>
        </p:nvSpPr>
        <p:spPr>
          <a:xfrm>
            <a:off x="144000" y="51480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Detection probability – Phantom calibration procedure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4680000" y="2916000"/>
            <a:ext cx="1856160" cy="58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" descr=""/>
          <p:cNvPicPr/>
          <p:nvPr/>
        </p:nvPicPr>
        <p:blipFill>
          <a:blip r:embed="rId2"/>
          <a:stretch/>
        </p:blipFill>
        <p:spPr>
          <a:xfrm>
            <a:off x="3521160" y="3780000"/>
            <a:ext cx="4214880" cy="35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" descr=""/>
          <p:cNvPicPr/>
          <p:nvPr/>
        </p:nvPicPr>
        <p:blipFill>
          <a:blip r:embed="rId3"/>
          <a:stretch/>
        </p:blipFill>
        <p:spPr>
          <a:xfrm>
            <a:off x="5508000" y="4500000"/>
            <a:ext cx="3134880" cy="49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2" name=""/>
          <p:cNvSpPr/>
          <p:nvPr/>
        </p:nvSpPr>
        <p:spPr>
          <a:xfrm>
            <a:off x="180000" y="6588000"/>
            <a:ext cx="9757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[2] Kaynezhad, P. et al., Neurophotonics 6(4), 045009–045009 (2019).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-29880" y="1008000"/>
            <a:ext cx="9883800" cy="25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Detection Probability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signal collected is above the noise level (minimum detectable diffuse reflectance)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Detection probability </a:t>
            </a:r>
            <a:r>
              <a:rPr b="1" i="1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P</a:t>
            </a:r>
            <a:r>
              <a:rPr b="1" i="1" lang="en-US" sz="1800" strike="noStrike" u="none" baseline="-8000">
                <a:solidFill>
                  <a:srgbClr val="000000"/>
                </a:solidFill>
                <a:uFillTx/>
                <a:latin typeface="Arial"/>
                <a:ea typeface="Noto Sans CJK SC"/>
              </a:rPr>
              <a:t>D 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(one-sided T-Test):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With γ a vector a 1000 elements representing the sensor noise, having a Normal distribution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057880" y="272952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15" name="CustomShape 47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1965BAB-B3ED-49CF-94B0-B46124036630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6" name="CustomShape 13"/>
          <p:cNvSpPr/>
          <p:nvPr/>
        </p:nvSpPr>
        <p:spPr>
          <a:xfrm>
            <a:off x="144000" y="51480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Detection probability – Phantom calibration procedure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2592000" y="2196000"/>
            <a:ext cx="4352040" cy="63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8352000" y="2988000"/>
            <a:ext cx="1501920" cy="363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27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E227897-65C2-44CA-B06D-14B927B3580A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0" name="CustomShape 26"/>
          <p:cNvSpPr/>
          <p:nvPr/>
        </p:nvSpPr>
        <p:spPr>
          <a:xfrm>
            <a:off x="144000" y="5302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Probability of acquiring a signal above the noise level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7632000" y="622800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422" name=""/>
          <p:cNvGraphicFramePr/>
          <p:nvPr/>
        </p:nvGraphicFramePr>
        <p:xfrm>
          <a:off x="2068560" y="6167520"/>
          <a:ext cx="5257080" cy="60912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560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42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1476000" y="1476000"/>
            <a:ext cx="6759360" cy="346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4" name=""/>
          <p:cNvSpPr/>
          <p:nvPr/>
        </p:nvSpPr>
        <p:spPr>
          <a:xfrm>
            <a:off x="180000" y="1008000"/>
            <a:ext cx="91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Integration time 1 s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2016000" y="3960000"/>
            <a:ext cx="5182560" cy="5382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26" name=""/>
          <p:cNvSpPr/>
          <p:nvPr/>
        </p:nvSpPr>
        <p:spPr>
          <a:xfrm>
            <a:off x="720" y="5220000"/>
            <a:ext cx="9904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Detection probability decreases with increasing source-detector separation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" descr=""/>
          <p:cNvPicPr/>
          <p:nvPr/>
        </p:nvPicPr>
        <p:blipFill>
          <a:blip r:embed="rId1"/>
          <a:srcRect l="0" t="0" r="67318" b="0"/>
          <a:stretch/>
        </p:blipFill>
        <p:spPr>
          <a:xfrm>
            <a:off x="5042880" y="1554480"/>
            <a:ext cx="4495680" cy="226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8" name=""/>
          <p:cNvSpPr/>
          <p:nvPr/>
        </p:nvSpPr>
        <p:spPr>
          <a:xfrm>
            <a:off x="5544000" y="138636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16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9" name="CustomShape 63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47F6BC-191C-4EFE-BF45-57F9BF50965B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0" name="CustomShape 33"/>
          <p:cNvSpPr/>
          <p:nvPr/>
        </p:nvSpPr>
        <p:spPr>
          <a:xfrm>
            <a:off x="144000" y="5302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Probability of acquiring a signal above the noise level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1" name=""/>
          <p:cNvSpPr/>
          <p:nvPr/>
        </p:nvSpPr>
        <p:spPr>
          <a:xfrm>
            <a:off x="6192000" y="622800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2" name=""/>
          <p:cNvSpPr/>
          <p:nvPr/>
        </p:nvSpPr>
        <p:spPr>
          <a:xfrm>
            <a:off x="180000" y="1008000"/>
            <a:ext cx="91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Integration time 1 s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720" y="3996000"/>
            <a:ext cx="9904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Detection probability decreases with increasing placenta depth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rcRect l="0" t="0" r="67318" b="0"/>
          <a:stretch/>
        </p:blipFill>
        <p:spPr>
          <a:xfrm>
            <a:off x="38880" y="1554120"/>
            <a:ext cx="4495680" cy="226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5" name=""/>
          <p:cNvSpPr/>
          <p:nvPr/>
        </p:nvSpPr>
        <p:spPr>
          <a:xfrm>
            <a:off x="396000" y="3132360"/>
            <a:ext cx="1079280" cy="35928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graphicFrame>
        <p:nvGraphicFramePr>
          <p:cNvPr id="436" name=""/>
          <p:cNvGraphicFramePr/>
          <p:nvPr/>
        </p:nvGraphicFramePr>
        <p:xfrm>
          <a:off x="4580640" y="4989600"/>
          <a:ext cx="5257080" cy="107640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7548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37" name="" descr=""/>
          <p:cNvPicPr/>
          <p:nvPr/>
        </p:nvPicPr>
        <p:blipFill>
          <a:blip r:embed="rId3"/>
          <a:srcRect l="67582" t="0" r="-1099" b="0"/>
          <a:stretch/>
        </p:blipFill>
        <p:spPr>
          <a:xfrm>
            <a:off x="39600" y="4608000"/>
            <a:ext cx="4571280" cy="224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288000" y="138600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10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396000" y="6192360"/>
            <a:ext cx="1079280" cy="35928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40" name=""/>
          <p:cNvSpPr/>
          <p:nvPr/>
        </p:nvSpPr>
        <p:spPr>
          <a:xfrm>
            <a:off x="5400000" y="3132360"/>
            <a:ext cx="1079280" cy="35928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41" name=""/>
          <p:cNvSpPr/>
          <p:nvPr/>
        </p:nvSpPr>
        <p:spPr>
          <a:xfrm>
            <a:off x="324000" y="444600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depth: 20 mm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61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12CB195-665D-4DDA-8BA5-0327B039346E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6120000" y="630000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444" name=""/>
          <p:cNvGraphicFramePr/>
          <p:nvPr/>
        </p:nvGraphicFramePr>
        <p:xfrm>
          <a:off x="4578120" y="5558760"/>
          <a:ext cx="5257080" cy="60912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560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42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45" name=""/>
          <p:cNvSpPr/>
          <p:nvPr/>
        </p:nvSpPr>
        <p:spPr>
          <a:xfrm>
            <a:off x="180000" y="972000"/>
            <a:ext cx="91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Integration time 1 s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6" name=""/>
          <p:cNvSpPr/>
          <p:nvPr/>
        </p:nvSpPr>
        <p:spPr>
          <a:xfrm>
            <a:off x="1080" y="3924000"/>
            <a:ext cx="9904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Detection probability decreases with increasing melanosome volume fraction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7" name="CustomShape 48"/>
          <p:cNvSpPr/>
          <p:nvPr/>
        </p:nvSpPr>
        <p:spPr>
          <a:xfrm>
            <a:off x="144000" y="54720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Probability of acquiring a signal above the noise level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rcRect l="0" t="0" r="67318" b="0"/>
          <a:stretch/>
        </p:blipFill>
        <p:spPr>
          <a:xfrm>
            <a:off x="38880" y="1554120"/>
            <a:ext cx="4495680" cy="226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9" name=""/>
          <p:cNvSpPr/>
          <p:nvPr/>
        </p:nvSpPr>
        <p:spPr>
          <a:xfrm>
            <a:off x="396000" y="3132360"/>
            <a:ext cx="1079280" cy="35928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2"/>
          <a:srcRect l="67582" t="0" r="-1099" b="0"/>
          <a:stretch/>
        </p:blipFill>
        <p:spPr>
          <a:xfrm>
            <a:off x="39600" y="4608000"/>
            <a:ext cx="4571280" cy="224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1" name=""/>
          <p:cNvSpPr/>
          <p:nvPr/>
        </p:nvSpPr>
        <p:spPr>
          <a:xfrm>
            <a:off x="288000" y="1386000"/>
            <a:ext cx="3851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Melanosome vol. fraction: 2.55 %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96000" y="6192360"/>
            <a:ext cx="1079280" cy="35928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53" name=""/>
          <p:cNvSpPr/>
          <p:nvPr/>
        </p:nvSpPr>
        <p:spPr>
          <a:xfrm>
            <a:off x="324000" y="444600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Melanosome vol. fraction: 30.5 %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3"/>
          <a:srcRect l="67582" t="0" r="-1099" b="0"/>
          <a:stretch/>
        </p:blipFill>
        <p:spPr>
          <a:xfrm>
            <a:off x="5112000" y="1548000"/>
            <a:ext cx="4571280" cy="224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5" name=""/>
          <p:cNvSpPr/>
          <p:nvPr/>
        </p:nvSpPr>
        <p:spPr>
          <a:xfrm>
            <a:off x="5468400" y="3132360"/>
            <a:ext cx="1079280" cy="35928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56" name=""/>
          <p:cNvSpPr/>
          <p:nvPr/>
        </p:nvSpPr>
        <p:spPr>
          <a:xfrm>
            <a:off x="5396400" y="1386000"/>
            <a:ext cx="3599280" cy="312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Melanosome vol. fraction: 15.5 %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51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CA63447-9E47-4207-9B71-B4B85D87578F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8" name="CustomShape 52"/>
          <p:cNvSpPr/>
          <p:nvPr/>
        </p:nvSpPr>
        <p:spPr>
          <a:xfrm>
            <a:off x="144000" y="49932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1"/>
          <a:stretch/>
        </p:blipFill>
        <p:spPr>
          <a:xfrm>
            <a:off x="480960" y="1224000"/>
            <a:ext cx="9201240" cy="4374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0" name=""/>
          <p:cNvSpPr/>
          <p:nvPr/>
        </p:nvSpPr>
        <p:spPr>
          <a:xfrm>
            <a:off x="0" y="842400"/>
            <a:ext cx="9758160" cy="31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light has passed through the placenta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2088000" y="2268000"/>
            <a:ext cx="718200" cy="2358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62" name=""/>
          <p:cNvSpPr/>
          <p:nvPr/>
        </p:nvSpPr>
        <p:spPr>
          <a:xfrm>
            <a:off x="2088000" y="3744000"/>
            <a:ext cx="718200" cy="2358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63" name=""/>
          <p:cNvSpPr/>
          <p:nvPr/>
        </p:nvSpPr>
        <p:spPr>
          <a:xfrm>
            <a:off x="2088000" y="5184000"/>
            <a:ext cx="718200" cy="235800"/>
          </a:xfrm>
          <a:prstGeom prst="rect">
            <a:avLst/>
          </a:prstGeom>
          <a:noFill/>
          <a:ln w="5724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64" name=""/>
          <p:cNvSpPr/>
          <p:nvPr/>
        </p:nvSpPr>
        <p:spPr>
          <a:xfrm>
            <a:off x="7661880" y="6012720"/>
            <a:ext cx="1976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blood volume: 25 µMol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Muscle SatO2 = 60%</a:t>
            </a:r>
            <a:br>
              <a:rPr sz="1000"/>
            </a:b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 SatO2 = 80%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465" name=""/>
          <p:cNvGraphicFramePr/>
          <p:nvPr/>
        </p:nvGraphicFramePr>
        <p:xfrm>
          <a:off x="2316960" y="5735520"/>
          <a:ext cx="5257080" cy="107640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560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42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42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"/>
          <p:cNvSpPr/>
          <p:nvPr/>
        </p:nvSpPr>
        <p:spPr>
          <a:xfrm>
            <a:off x="42120" y="1008000"/>
            <a:ext cx="9852480" cy="39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signal collected by a real device is above the noise level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1) Perform measurements 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Mes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of the multi-layered phantom with a CW NIRS device (Mini CYRIL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[2]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	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- Source-detector separation (3 cm, 4 cm, 5 cm)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	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- Several integration time (1 s, 5 s, 10 s)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2) Perform MC simulations 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MC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of the multi-layered phantom (1000 points)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8093880" y="272952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68" name="CustomShape 41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9404BF-E44A-409E-BB0D-6D153CCD47B2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9" name="CustomShape 44"/>
          <p:cNvSpPr/>
          <p:nvPr/>
        </p:nvSpPr>
        <p:spPr>
          <a:xfrm>
            <a:off x="144000" y="51480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Detection probability – Phantom calibration procedure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70" name=""/>
          <p:cNvGrpSpPr/>
          <p:nvPr/>
        </p:nvGrpSpPr>
        <p:grpSpPr>
          <a:xfrm>
            <a:off x="540000" y="2988360"/>
            <a:ext cx="6476040" cy="3199680"/>
            <a:chOff x="540000" y="2988360"/>
            <a:chExt cx="6476040" cy="3199680"/>
          </a:xfrm>
        </p:grpSpPr>
        <p:grpSp>
          <p:nvGrpSpPr>
            <p:cNvPr id="471" name=""/>
            <p:cNvGrpSpPr/>
            <p:nvPr/>
          </p:nvGrpSpPr>
          <p:grpSpPr>
            <a:xfrm>
              <a:off x="1152000" y="3960360"/>
              <a:ext cx="4308120" cy="1572120"/>
              <a:chOff x="1152000" y="3960360"/>
              <a:chExt cx="4308120" cy="1572120"/>
            </a:xfrm>
          </p:grpSpPr>
          <p:sp>
            <p:nvSpPr>
              <p:cNvPr id="472" name=""/>
              <p:cNvSpPr/>
              <p:nvPr/>
            </p:nvSpPr>
            <p:spPr>
              <a:xfrm>
                <a:off x="1152000" y="3960360"/>
                <a:ext cx="4308120" cy="168120"/>
              </a:xfrm>
              <a:prstGeom prst="rect">
                <a:avLst/>
              </a:prstGeom>
              <a:solidFill>
                <a:srgbClr val="ffff00"/>
              </a:solidFill>
              <a:ln w="0">
                <a:solidFill>
                  <a:srgbClr val="ffff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473" name=""/>
              <p:cNvSpPr/>
              <p:nvPr/>
            </p:nvSpPr>
            <p:spPr>
              <a:xfrm>
                <a:off x="1152000" y="4140360"/>
                <a:ext cx="4308120" cy="312120"/>
              </a:xfrm>
              <a:prstGeom prst="rect">
                <a:avLst/>
              </a:prstGeom>
              <a:solidFill>
                <a:schemeClr val="accent1"/>
              </a:solidFill>
              <a:ln w="0">
                <a:solidFill>
                  <a:srgbClr val="254061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474" name=""/>
              <p:cNvSpPr/>
              <p:nvPr/>
            </p:nvSpPr>
            <p:spPr>
              <a:xfrm>
                <a:off x="1152000" y="4464360"/>
                <a:ext cx="4308120" cy="528120"/>
              </a:xfrm>
              <a:prstGeom prst="rect">
                <a:avLst/>
              </a:prstGeom>
              <a:solidFill>
                <a:srgbClr val="55308d"/>
              </a:solidFill>
              <a:ln w="0">
                <a:solidFill>
                  <a:srgbClr val="55308d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475" name=""/>
              <p:cNvSpPr/>
              <p:nvPr/>
            </p:nvSpPr>
            <p:spPr>
              <a:xfrm>
                <a:off x="1152000" y="5004360"/>
                <a:ext cx="4308120" cy="528120"/>
              </a:xfrm>
              <a:prstGeom prst="rect">
                <a:avLst/>
              </a:prstGeom>
              <a:solidFill>
                <a:srgbClr val="ff4000"/>
              </a:solidFill>
              <a:ln w="0">
                <a:solidFill>
                  <a:srgbClr val="ff4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</p:grpSp>
        <p:sp>
          <p:nvSpPr>
            <p:cNvPr id="476" name=""/>
            <p:cNvSpPr/>
            <p:nvPr/>
          </p:nvSpPr>
          <p:spPr>
            <a:xfrm>
              <a:off x="1368000" y="3420360"/>
              <a:ext cx="360" cy="54000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477" name=""/>
            <p:cNvSpPr/>
            <p:nvPr/>
          </p:nvSpPr>
          <p:spPr>
            <a:xfrm>
              <a:off x="792000" y="2988360"/>
              <a:ext cx="1248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Emitted light source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78" name=""/>
            <p:cNvSpPr/>
            <p:nvPr/>
          </p:nvSpPr>
          <p:spPr>
            <a:xfrm flipV="1">
              <a:off x="2826000" y="3485880"/>
              <a:ext cx="360" cy="46656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479" name=""/>
            <p:cNvSpPr/>
            <p:nvPr/>
          </p:nvSpPr>
          <p:spPr>
            <a:xfrm flipV="1">
              <a:off x="3726360" y="3500280"/>
              <a:ext cx="360" cy="46656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480" name=""/>
            <p:cNvSpPr/>
            <p:nvPr/>
          </p:nvSpPr>
          <p:spPr>
            <a:xfrm>
              <a:off x="2196000" y="3060720"/>
              <a:ext cx="2292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481" name=""/>
            <p:cNvSpPr/>
            <p:nvPr/>
          </p:nvSpPr>
          <p:spPr>
            <a:xfrm>
              <a:off x="2592000" y="3240360"/>
              <a:ext cx="1428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3 cm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2" name=""/>
            <p:cNvSpPr/>
            <p:nvPr/>
          </p:nvSpPr>
          <p:spPr>
            <a:xfrm>
              <a:off x="3528000" y="3240720"/>
              <a:ext cx="1428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4 cm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3" name=""/>
            <p:cNvSpPr/>
            <p:nvPr/>
          </p:nvSpPr>
          <p:spPr>
            <a:xfrm flipV="1">
              <a:off x="4626360" y="3499560"/>
              <a:ext cx="360" cy="46656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484" name=""/>
            <p:cNvSpPr/>
            <p:nvPr/>
          </p:nvSpPr>
          <p:spPr>
            <a:xfrm>
              <a:off x="3096000" y="3075120"/>
              <a:ext cx="2292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485" name=""/>
            <p:cNvSpPr/>
            <p:nvPr/>
          </p:nvSpPr>
          <p:spPr>
            <a:xfrm>
              <a:off x="4392000" y="3240720"/>
              <a:ext cx="1428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5 cm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6" name=""/>
            <p:cNvSpPr/>
            <p:nvPr/>
          </p:nvSpPr>
          <p:spPr>
            <a:xfrm>
              <a:off x="1368000" y="3960360"/>
              <a:ext cx="4284000" cy="3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487" name=""/>
            <p:cNvSpPr/>
            <p:nvPr/>
          </p:nvSpPr>
          <p:spPr>
            <a:xfrm>
              <a:off x="5580000" y="3744360"/>
              <a:ext cx="1436040" cy="42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Source-detector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fr-FR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separation (cm)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8" name=""/>
            <p:cNvSpPr/>
            <p:nvPr/>
          </p:nvSpPr>
          <p:spPr>
            <a:xfrm>
              <a:off x="1188000" y="3925080"/>
              <a:ext cx="428004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µ</a:t>
              </a:r>
              <a:r>
                <a:rPr b="0" lang="en-US" sz="10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=0.05 cm</a:t>
              </a:r>
              <a:r>
                <a:rPr b="0" lang="en-US" sz="10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µ</a:t>
              </a:r>
              <a:r>
                <a:rPr b="0" lang="en-US" sz="10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 = 9.3 cm</a:t>
              </a:r>
              <a:r>
                <a:rPr b="0" lang="en-US" sz="10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n = 1.37, g = 0.9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9" name=""/>
            <p:cNvSpPr/>
            <p:nvPr/>
          </p:nvSpPr>
          <p:spPr>
            <a:xfrm>
              <a:off x="1188000" y="4213080"/>
              <a:ext cx="428004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µ</a:t>
              </a:r>
              <a:r>
                <a:rPr b="0" lang="en-US" sz="10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=0.98 cm</a:t>
              </a:r>
              <a:r>
                <a:rPr b="0" lang="en-US" sz="10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µ</a:t>
              </a:r>
              <a:r>
                <a:rPr b="0" lang="en-US" sz="10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 = 12 cm</a:t>
              </a:r>
              <a:r>
                <a:rPr b="0" lang="en-US" sz="10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n = 1.37, g = 0.9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0" name=""/>
            <p:cNvSpPr/>
            <p:nvPr/>
          </p:nvSpPr>
          <p:spPr>
            <a:xfrm>
              <a:off x="1188000" y="4753080"/>
              <a:ext cx="428004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µ</a:t>
              </a:r>
              <a:r>
                <a:rPr b="0" lang="en-US" sz="10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=0.11 cm</a:t>
              </a:r>
              <a:r>
                <a:rPr b="0" lang="en-US" sz="10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µ</a:t>
              </a:r>
              <a:r>
                <a:rPr b="0" lang="en-US" sz="10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 = 8 cm</a:t>
              </a:r>
              <a:r>
                <a:rPr b="0" lang="en-US" sz="10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n = 1.37, g = 0.9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1" name=""/>
            <p:cNvSpPr/>
            <p:nvPr/>
          </p:nvSpPr>
          <p:spPr>
            <a:xfrm>
              <a:off x="1188000" y="5293080"/>
              <a:ext cx="428004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µ</a:t>
              </a:r>
              <a:r>
                <a:rPr b="0" lang="en-US" sz="10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=0.1 cm</a:t>
              </a:r>
              <a:r>
                <a:rPr b="0" lang="en-US" sz="10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µ</a:t>
              </a:r>
              <a:r>
                <a:rPr b="0" lang="en-US" sz="1000" strike="noStrike" u="none" baseline="-8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 = 10 cm</a:t>
              </a:r>
              <a:r>
                <a:rPr b="0" lang="en-US" sz="1000" strike="noStrike" u="none" baseline="33000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-1</a:t>
              </a: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, n = 1.37, g = 0.9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2" name=""/>
            <p:cNvSpPr/>
            <p:nvPr/>
          </p:nvSpPr>
          <p:spPr>
            <a:xfrm>
              <a:off x="1152000" y="3960360"/>
              <a:ext cx="360" cy="1800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493" name=""/>
            <p:cNvSpPr/>
            <p:nvPr/>
          </p:nvSpPr>
          <p:spPr>
            <a:xfrm>
              <a:off x="540000" y="5760360"/>
              <a:ext cx="1256040" cy="42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Thickness (mm)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4" name=""/>
            <p:cNvSpPr/>
            <p:nvPr/>
          </p:nvSpPr>
          <p:spPr>
            <a:xfrm>
              <a:off x="972000" y="3853080"/>
              <a:ext cx="536040" cy="35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0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5" name=""/>
            <p:cNvSpPr/>
            <p:nvPr/>
          </p:nvSpPr>
          <p:spPr>
            <a:xfrm>
              <a:off x="972000" y="4033080"/>
              <a:ext cx="536040" cy="35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4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6" name=""/>
            <p:cNvSpPr/>
            <p:nvPr/>
          </p:nvSpPr>
          <p:spPr>
            <a:xfrm>
              <a:off x="972000" y="4357080"/>
              <a:ext cx="536040" cy="35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6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7" name=""/>
            <p:cNvSpPr/>
            <p:nvPr/>
          </p:nvSpPr>
          <p:spPr>
            <a:xfrm>
              <a:off x="972000" y="4861080"/>
              <a:ext cx="536040" cy="35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9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8" name=""/>
            <p:cNvSpPr/>
            <p:nvPr/>
          </p:nvSpPr>
          <p:spPr>
            <a:xfrm>
              <a:off x="864000" y="5401080"/>
              <a:ext cx="536040" cy="35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fr-FR" sz="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109</a:t>
              </a:r>
              <a:endParaRPr b="0" lang="fr-FR" sz="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499" name=""/>
          <p:cNvSpPr/>
          <p:nvPr/>
        </p:nvSpPr>
        <p:spPr>
          <a:xfrm>
            <a:off x="180000" y="6588000"/>
            <a:ext cx="9757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[2] Kaynezhad, P. et al., Neurophotonics 6(4), 045009–045009 (2019).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1"/>
          <a:stretch/>
        </p:blipFill>
        <p:spPr>
          <a:xfrm>
            <a:off x="6966720" y="3960000"/>
            <a:ext cx="2389320" cy="161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3"/>
          <p:cNvSpPr/>
          <p:nvPr/>
        </p:nvSpPr>
        <p:spPr>
          <a:xfrm>
            <a:off x="144000" y="48240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Problematic – Placenta sensitivity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288000" y="900000"/>
            <a:ext cx="9168120" cy="11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What is the sensitivity of CW NIRS devices for monitoring placental function?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What is the best experimental configuration to monitor the placenta?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7099200" y="6212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1B4F881-8EAE-4E76-BF51-9AEF2703819E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88" name=""/>
          <p:cNvGrpSpPr/>
          <p:nvPr/>
        </p:nvGrpSpPr>
        <p:grpSpPr>
          <a:xfrm>
            <a:off x="2476800" y="5529960"/>
            <a:ext cx="3967200" cy="1041840"/>
            <a:chOff x="2476800" y="5529960"/>
            <a:chExt cx="3967200" cy="1041840"/>
          </a:xfrm>
        </p:grpSpPr>
        <p:sp>
          <p:nvSpPr>
            <p:cNvPr id="89" name=""/>
            <p:cNvSpPr/>
            <p:nvPr/>
          </p:nvSpPr>
          <p:spPr>
            <a:xfrm>
              <a:off x="2476800" y="5529960"/>
              <a:ext cx="3763800" cy="444960"/>
            </a:xfrm>
            <a:prstGeom prst="rect">
              <a:avLst/>
            </a:prstGeom>
            <a:noFill/>
            <a:ln w="29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4400" rIns="104400" tIns="59400" bIns="59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90" name=""/>
            <p:cNvSpPr/>
            <p:nvPr/>
          </p:nvSpPr>
          <p:spPr>
            <a:xfrm>
              <a:off x="2714760" y="5679720"/>
              <a:ext cx="194400" cy="18288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91" name=""/>
            <p:cNvSpPr/>
            <p:nvPr/>
          </p:nvSpPr>
          <p:spPr>
            <a:xfrm>
              <a:off x="4619160" y="5680440"/>
              <a:ext cx="194400" cy="18288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92" name=""/>
            <p:cNvSpPr/>
            <p:nvPr/>
          </p:nvSpPr>
          <p:spPr>
            <a:xfrm>
              <a:off x="5254200" y="5680800"/>
              <a:ext cx="194040" cy="18288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93" name=""/>
            <p:cNvSpPr/>
            <p:nvPr/>
          </p:nvSpPr>
          <p:spPr>
            <a:xfrm>
              <a:off x="2793240" y="6128640"/>
              <a:ext cx="3650760" cy="360"/>
            </a:xfrm>
            <a:prstGeom prst="line">
              <a:avLst/>
            </a:prstGeom>
            <a:ln w="1908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9720" rIns="99720" tIns="-54720" bIns="-5472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94" name=""/>
            <p:cNvSpPr/>
            <p:nvPr/>
          </p:nvSpPr>
          <p:spPr>
            <a:xfrm>
              <a:off x="2793960" y="6035040"/>
              <a:ext cx="360" cy="18720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95" name=""/>
            <p:cNvSpPr/>
            <p:nvPr/>
          </p:nvSpPr>
          <p:spPr>
            <a:xfrm>
              <a:off x="4717440" y="6035040"/>
              <a:ext cx="720" cy="18720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96" name=""/>
            <p:cNvSpPr/>
            <p:nvPr/>
          </p:nvSpPr>
          <p:spPr>
            <a:xfrm>
              <a:off x="5352120" y="6035040"/>
              <a:ext cx="360" cy="18720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97" name=""/>
            <p:cNvSpPr/>
            <p:nvPr/>
          </p:nvSpPr>
          <p:spPr>
            <a:xfrm>
              <a:off x="2793960" y="6334560"/>
              <a:ext cx="3446640" cy="23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Source detector separation (cm)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8" name=""/>
            <p:cNvSpPr/>
            <p:nvPr/>
          </p:nvSpPr>
          <p:spPr>
            <a:xfrm>
              <a:off x="4618440" y="6186600"/>
              <a:ext cx="194400" cy="23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3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"/>
            <p:cNvSpPr/>
            <p:nvPr/>
          </p:nvSpPr>
          <p:spPr>
            <a:xfrm>
              <a:off x="5889240" y="5681160"/>
              <a:ext cx="194040" cy="18288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00" name=""/>
            <p:cNvSpPr/>
            <p:nvPr/>
          </p:nvSpPr>
          <p:spPr>
            <a:xfrm>
              <a:off x="5986800" y="6035040"/>
              <a:ext cx="360" cy="18720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01" name=""/>
            <p:cNvSpPr/>
            <p:nvPr/>
          </p:nvSpPr>
          <p:spPr>
            <a:xfrm>
              <a:off x="5253120" y="6186960"/>
              <a:ext cx="194040" cy="23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4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2" name=""/>
            <p:cNvSpPr/>
            <p:nvPr/>
          </p:nvSpPr>
          <p:spPr>
            <a:xfrm>
              <a:off x="5887440" y="6187320"/>
              <a:ext cx="194400" cy="23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5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03" name=""/>
          <p:cNvSpPr/>
          <p:nvPr/>
        </p:nvSpPr>
        <p:spPr>
          <a:xfrm>
            <a:off x="2211120" y="4941360"/>
            <a:ext cx="47001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Mini CYRIL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[3]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In-house developed broadband NIRS device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04" name=""/>
          <p:cNvGrpSpPr/>
          <p:nvPr/>
        </p:nvGrpSpPr>
        <p:grpSpPr>
          <a:xfrm>
            <a:off x="1080000" y="2052000"/>
            <a:ext cx="7019280" cy="2885400"/>
            <a:chOff x="1080000" y="2052000"/>
            <a:chExt cx="7019280" cy="2885400"/>
          </a:xfrm>
        </p:grpSpPr>
        <p:pic>
          <p:nvPicPr>
            <p:cNvPr id="105" name="" descr=""/>
            <p:cNvPicPr/>
            <p:nvPr/>
          </p:nvPicPr>
          <p:blipFill>
            <a:blip r:embed="rId1"/>
            <a:stretch/>
          </p:blipFill>
          <p:spPr>
            <a:xfrm>
              <a:off x="1080000" y="2052000"/>
              <a:ext cx="7019280" cy="2885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" name="" descr=""/>
            <p:cNvPicPr/>
            <p:nvPr/>
          </p:nvPicPr>
          <p:blipFill>
            <a:blip r:embed="rId2"/>
            <a:stretch/>
          </p:blipFill>
          <p:spPr>
            <a:xfrm>
              <a:off x="3768840" y="2775600"/>
              <a:ext cx="304200" cy="3322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07" name=""/>
          <p:cNvSpPr/>
          <p:nvPr/>
        </p:nvSpPr>
        <p:spPr>
          <a:xfrm>
            <a:off x="1080000" y="1404000"/>
            <a:ext cx="701928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Maternal abdomen monitoring with i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n-house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developed broadband NIRS device at UCLH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5040" y="6594120"/>
            <a:ext cx="9757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[3] Kaynezhad, P. et al., Neurophotonics 6(4), 045009–045009 (2019).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"/>
          <p:cNvSpPr/>
          <p:nvPr/>
        </p:nvSpPr>
        <p:spPr>
          <a:xfrm>
            <a:off x="42120" y="1008000"/>
            <a:ext cx="9852480" cy="39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8093880" y="272952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503" name="CustomShape 21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BE897D-49AC-4DD1-822B-C99D93215E42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4" name="CustomShape 22"/>
          <p:cNvSpPr/>
          <p:nvPr/>
        </p:nvSpPr>
        <p:spPr>
          <a:xfrm>
            <a:off x="144000" y="51480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Detection probability – Phantom calibration procedure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-7200" y="1158120"/>
            <a:ext cx="9901800" cy="5137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"/>
          <p:cNvSpPr/>
          <p:nvPr/>
        </p:nvSpPr>
        <p:spPr>
          <a:xfrm>
            <a:off x="242640" y="913320"/>
            <a:ext cx="9294480" cy="13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Estimation with standard spatially resolved spectroscopy algorithm (SRS)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[7]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Hypothesis: homogeneous tissue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Simulated data (multi-distance broadband spectrum 780 nm to 890 nm)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7" name="CustomShape 20"/>
          <p:cNvSpPr/>
          <p:nvPr/>
        </p:nvSpPr>
        <p:spPr>
          <a:xfrm>
            <a:off x="144000" y="5302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Placental tissue oxygenation estimation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8" name="" descr=""/>
          <p:cNvPicPr/>
          <p:nvPr/>
        </p:nvPicPr>
        <p:blipFill>
          <a:blip r:embed="rId1"/>
          <a:stretch/>
        </p:blipFill>
        <p:spPr>
          <a:xfrm>
            <a:off x="3456000" y="1728000"/>
            <a:ext cx="3237120" cy="65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2"/>
          <a:stretch/>
        </p:blipFill>
        <p:spPr>
          <a:xfrm>
            <a:off x="698400" y="2543040"/>
            <a:ext cx="4230720" cy="586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" descr=""/>
          <p:cNvPicPr/>
          <p:nvPr/>
        </p:nvPicPr>
        <p:blipFill>
          <a:blip r:embed="rId3"/>
          <a:stretch/>
        </p:blipFill>
        <p:spPr>
          <a:xfrm>
            <a:off x="1759680" y="4284000"/>
            <a:ext cx="6517440" cy="89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1" name="" descr=""/>
          <p:cNvPicPr/>
          <p:nvPr/>
        </p:nvPicPr>
        <p:blipFill>
          <a:blip r:embed="rId4"/>
          <a:stretch/>
        </p:blipFill>
        <p:spPr>
          <a:xfrm>
            <a:off x="2412000" y="5724000"/>
            <a:ext cx="4628160" cy="65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" descr=""/>
          <p:cNvPicPr/>
          <p:nvPr/>
        </p:nvPicPr>
        <p:blipFill>
          <a:blip r:embed="rId5"/>
          <a:stretch/>
        </p:blipFill>
        <p:spPr>
          <a:xfrm>
            <a:off x="6012000" y="2772000"/>
            <a:ext cx="1558080" cy="246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3" name=""/>
          <p:cNvSpPr/>
          <p:nvPr/>
        </p:nvSpPr>
        <p:spPr>
          <a:xfrm>
            <a:off x="5171040" y="2747520"/>
            <a:ext cx="897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with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242640" y="5305320"/>
            <a:ext cx="92944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Placental tissue oxygenation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15" name="" descr=""/>
          <p:cNvPicPr/>
          <p:nvPr/>
        </p:nvPicPr>
        <p:blipFill>
          <a:blip r:embed="rId6"/>
          <a:stretch/>
        </p:blipFill>
        <p:spPr>
          <a:xfrm>
            <a:off x="2592000" y="3780000"/>
            <a:ext cx="4576320" cy="48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6" name=""/>
          <p:cNvSpPr/>
          <p:nvPr/>
        </p:nvSpPr>
        <p:spPr>
          <a:xfrm>
            <a:off x="242640" y="3289320"/>
            <a:ext cx="92944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µ</a:t>
            </a:r>
            <a:r>
              <a:rPr b="0" i="1" lang="en-US" sz="1800" strike="noStrike" u="none" baseline="-8000">
                <a:solidFill>
                  <a:srgbClr val="000000"/>
                </a:solidFill>
                <a:uFillTx/>
                <a:latin typeface="Arial"/>
                <a:ea typeface="DejaVu Sans"/>
              </a:rPr>
              <a:t>a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is mainly due to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Hb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and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HbO</a:t>
            </a:r>
            <a:r>
              <a:rPr b="0" i="1" lang="en-US" sz="1800" strike="noStrike" u="none" baseline="-8000">
                <a:solidFill>
                  <a:srgbClr val="000000"/>
                </a:solidFill>
                <a:uFillTx/>
                <a:latin typeface="Arial"/>
                <a:ea typeface="DejaVu Sans"/>
              </a:rPr>
              <a:t>2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contributions: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7" name="CustomShape 37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D839E1B-9D1F-46B7-A1C8-530B07E3A6F9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248400" y="6625440"/>
            <a:ext cx="979272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[7] Suzuki, S. Et al. in [Optical tomography and spectroscopy of tissue III ], 3597, 582–592, SPIE (1999)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23"/>
          <p:cNvSpPr/>
          <p:nvPr/>
        </p:nvSpPr>
        <p:spPr>
          <a:xfrm>
            <a:off x="144000" y="5302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Placental tissue oxygenation estimation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0" name="CustomShape 38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FFD0B1D-2686-49E3-9DB8-DF3F98C159CB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684000" y="876600"/>
            <a:ext cx="8421120" cy="477468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522" name=""/>
          <p:cNvGraphicFramePr/>
          <p:nvPr/>
        </p:nvGraphicFramePr>
        <p:xfrm>
          <a:off x="1817280" y="5724000"/>
          <a:ext cx="5994360" cy="1076400"/>
        </p:xfrm>
        <a:graphic>
          <a:graphicData uri="http://schemas.openxmlformats.org/drawingml/2006/table">
            <a:tbl>
              <a:tblPr/>
              <a:tblGrid>
                <a:gridCol w="999360"/>
                <a:gridCol w="999360"/>
                <a:gridCol w="999360"/>
                <a:gridCol w="999360"/>
                <a:gridCol w="999360"/>
                <a:gridCol w="997920"/>
              </a:tblGrid>
              <a:tr h="37548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Subject ID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39"/>
          <p:cNvSpPr/>
          <p:nvPr/>
        </p:nvSpPr>
        <p:spPr>
          <a:xfrm>
            <a:off x="144000" y="5302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Placental tissue oxygenation estimation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4" name="CustomShape 40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1C49E23-E3BC-48BE-96AC-9703580FCD4C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1"/>
          <a:stretch/>
        </p:blipFill>
        <p:spPr>
          <a:xfrm>
            <a:off x="288000" y="1008000"/>
            <a:ext cx="9543240" cy="541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7"/>
          <p:cNvSpPr/>
          <p:nvPr/>
        </p:nvSpPr>
        <p:spPr>
          <a:xfrm>
            <a:off x="144000" y="48240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Problematic – Placenta sensitivity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288000" y="900000"/>
            <a:ext cx="9168120" cy="11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What is the sensitivity of CW NIRS devices for monitoring placental function?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What is the best experimental configuration to monitor the placenta?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ff3838"/>
                </a:solidFill>
                <a:uFillTx/>
                <a:latin typeface="Arial"/>
                <a:ea typeface="DejaVu Sans"/>
              </a:rPr>
              <a:t>The measurement of placenta is not direct (skin, adipose tissue, muscle layers)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11" name=""/>
          <p:cNvGrpSpPr/>
          <p:nvPr/>
        </p:nvGrpSpPr>
        <p:grpSpPr>
          <a:xfrm>
            <a:off x="0" y="3744000"/>
            <a:ext cx="4668120" cy="2661120"/>
            <a:chOff x="0" y="3744000"/>
            <a:chExt cx="4668120" cy="2661120"/>
          </a:xfrm>
        </p:grpSpPr>
        <p:grpSp>
          <p:nvGrpSpPr>
            <p:cNvPr id="112" name=""/>
            <p:cNvGrpSpPr/>
            <p:nvPr/>
          </p:nvGrpSpPr>
          <p:grpSpPr>
            <a:xfrm>
              <a:off x="360000" y="4824000"/>
              <a:ext cx="4308120" cy="1572120"/>
              <a:chOff x="360000" y="4824000"/>
              <a:chExt cx="4308120" cy="1572120"/>
            </a:xfrm>
          </p:grpSpPr>
          <p:sp>
            <p:nvSpPr>
              <p:cNvPr id="113" name=""/>
              <p:cNvSpPr/>
              <p:nvPr/>
            </p:nvSpPr>
            <p:spPr>
              <a:xfrm>
                <a:off x="360000" y="4824000"/>
                <a:ext cx="4308120" cy="168120"/>
              </a:xfrm>
              <a:prstGeom prst="rect">
                <a:avLst/>
              </a:prstGeom>
              <a:solidFill>
                <a:srgbClr val="ffff00"/>
              </a:solidFill>
              <a:ln w="0">
                <a:solidFill>
                  <a:srgbClr val="ffff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14" name=""/>
              <p:cNvSpPr/>
              <p:nvPr/>
            </p:nvSpPr>
            <p:spPr>
              <a:xfrm>
                <a:off x="360000" y="5004000"/>
                <a:ext cx="4308120" cy="312120"/>
              </a:xfrm>
              <a:prstGeom prst="rect">
                <a:avLst/>
              </a:prstGeom>
              <a:solidFill>
                <a:schemeClr val="accent1"/>
              </a:solidFill>
              <a:ln w="0">
                <a:solidFill>
                  <a:srgbClr val="254061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15" name=""/>
              <p:cNvSpPr/>
              <p:nvPr/>
            </p:nvSpPr>
            <p:spPr>
              <a:xfrm>
                <a:off x="360000" y="5328000"/>
                <a:ext cx="4308120" cy="528120"/>
              </a:xfrm>
              <a:prstGeom prst="rect">
                <a:avLst/>
              </a:prstGeom>
              <a:solidFill>
                <a:srgbClr val="55308d"/>
              </a:solidFill>
              <a:ln w="0">
                <a:solidFill>
                  <a:srgbClr val="55308d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16" name=""/>
              <p:cNvSpPr/>
              <p:nvPr/>
            </p:nvSpPr>
            <p:spPr>
              <a:xfrm>
                <a:off x="360000" y="5868000"/>
                <a:ext cx="4308120" cy="528120"/>
              </a:xfrm>
              <a:prstGeom prst="rect">
                <a:avLst/>
              </a:prstGeom>
              <a:solidFill>
                <a:srgbClr val="ff4000"/>
              </a:solidFill>
              <a:ln w="0">
                <a:solidFill>
                  <a:srgbClr val="ff4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endParaRPr>
              </a:p>
            </p:txBody>
          </p:sp>
        </p:grpSp>
        <p:sp>
          <p:nvSpPr>
            <p:cNvPr id="117" name=""/>
            <p:cNvSpPr/>
            <p:nvPr/>
          </p:nvSpPr>
          <p:spPr>
            <a:xfrm>
              <a:off x="576000" y="4788000"/>
              <a:ext cx="1788120" cy="628200"/>
            </a:xfrm>
            <a:custGeom>
              <a:avLst/>
              <a:gdLst>
                <a:gd name="textAreaLeft" fmla="*/ 0 w 1788120"/>
                <a:gd name="textAreaRight" fmla="*/ 1800000 w 1788120"/>
                <a:gd name="textAreaTop" fmla="*/ 0 h 628200"/>
                <a:gd name="textAreaBottom" fmla="*/ 640080 h 628200"/>
              </a:gdLst>
              <a:ahLst/>
              <a:rect l="textAreaLeft" t="textAreaTop" r="textAreaRight" b="textAreaBottom"/>
              <a:pathLst>
                <a:path fill="none" w="5000" h="1778">
                  <a:moveTo>
                    <a:pt x="0" y="0"/>
                  </a:moveTo>
                  <a:cubicBezTo>
                    <a:pt x="3000" y="4000"/>
                    <a:pt x="5000" y="0"/>
                    <a:pt x="5000" y="0"/>
                  </a:cubicBezTo>
                </a:path>
              </a:pathLst>
            </a:custGeom>
            <a:noFill/>
            <a:ln w="254160">
              <a:solidFill>
                <a:srgbClr val="ff8000">
                  <a:alpha val="6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215280" rIns="215280" tIns="170280" bIns="170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18" name=""/>
            <p:cNvSpPr/>
            <p:nvPr/>
          </p:nvSpPr>
          <p:spPr>
            <a:xfrm>
              <a:off x="576000" y="4788000"/>
              <a:ext cx="2688120" cy="1428120"/>
            </a:xfrm>
            <a:custGeom>
              <a:avLst/>
              <a:gdLst>
                <a:gd name="textAreaLeft" fmla="*/ 0 w 2688120"/>
                <a:gd name="textAreaRight" fmla="*/ 2700000 w 2688120"/>
                <a:gd name="textAreaTop" fmla="*/ 0 h 1428120"/>
                <a:gd name="textAreaBottom" fmla="*/ 1440000 h 1428120"/>
              </a:gdLst>
              <a:ahLst/>
              <a:rect l="textAreaLeft" t="textAreaTop" r="textAreaRight" b="textAreaBottom"/>
              <a:pathLst>
                <a:path fill="none" w="7500" h="4000">
                  <a:moveTo>
                    <a:pt x="0" y="0"/>
                  </a:moveTo>
                  <a:cubicBezTo>
                    <a:pt x="2500" y="9000"/>
                    <a:pt x="7500" y="0"/>
                    <a:pt x="7500" y="0"/>
                  </a:cubicBezTo>
                </a:path>
              </a:pathLst>
            </a:custGeom>
            <a:noFill/>
            <a:ln w="266760">
              <a:solidFill>
                <a:srgbClr val="ff8000">
                  <a:alpha val="60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223200" rIns="223200" tIns="178200" bIns="178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19" name=""/>
            <p:cNvSpPr/>
            <p:nvPr/>
          </p:nvSpPr>
          <p:spPr>
            <a:xfrm>
              <a:off x="576000" y="4176000"/>
              <a:ext cx="360" cy="54000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20" name=""/>
            <p:cNvSpPr/>
            <p:nvPr/>
          </p:nvSpPr>
          <p:spPr>
            <a:xfrm>
              <a:off x="0" y="3744000"/>
              <a:ext cx="1248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Emitted light source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1" name=""/>
            <p:cNvSpPr/>
            <p:nvPr/>
          </p:nvSpPr>
          <p:spPr>
            <a:xfrm>
              <a:off x="3456000" y="6156000"/>
              <a:ext cx="121212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Placenta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2" name=""/>
            <p:cNvSpPr/>
            <p:nvPr/>
          </p:nvSpPr>
          <p:spPr>
            <a:xfrm>
              <a:off x="3456000" y="5616360"/>
              <a:ext cx="121212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Muscle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3" name=""/>
            <p:cNvSpPr/>
            <p:nvPr/>
          </p:nvSpPr>
          <p:spPr>
            <a:xfrm>
              <a:off x="3456000" y="5076720"/>
              <a:ext cx="121212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Adipose tissue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4" name=""/>
            <p:cNvSpPr/>
            <p:nvPr/>
          </p:nvSpPr>
          <p:spPr>
            <a:xfrm>
              <a:off x="3456000" y="4789080"/>
              <a:ext cx="121212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Skin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5" name=""/>
            <p:cNvSpPr/>
            <p:nvPr/>
          </p:nvSpPr>
          <p:spPr>
            <a:xfrm flipV="1">
              <a:off x="2322000" y="4169520"/>
              <a:ext cx="360" cy="46656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26" name=""/>
            <p:cNvSpPr/>
            <p:nvPr/>
          </p:nvSpPr>
          <p:spPr>
            <a:xfrm flipV="1">
              <a:off x="3222360" y="4183920"/>
              <a:ext cx="360" cy="466560"/>
            </a:xfrm>
            <a:prstGeom prst="line">
              <a:avLst/>
            </a:prstGeom>
            <a:ln w="57240">
              <a:solidFill>
                <a:srgbClr val="ff8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118440" rIns="118440" tIns="73440" bIns="734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27" name=""/>
            <p:cNvSpPr/>
            <p:nvPr/>
          </p:nvSpPr>
          <p:spPr>
            <a:xfrm>
              <a:off x="1692000" y="3744360"/>
              <a:ext cx="2292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Collected light for detectors at  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8" name=""/>
            <p:cNvSpPr/>
            <p:nvPr/>
          </p:nvSpPr>
          <p:spPr>
            <a:xfrm>
              <a:off x="2088000" y="3924000"/>
              <a:ext cx="1428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3 cm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9" name=""/>
            <p:cNvSpPr/>
            <p:nvPr/>
          </p:nvSpPr>
          <p:spPr>
            <a:xfrm>
              <a:off x="3024000" y="3924360"/>
              <a:ext cx="1428120" cy="4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4 cm</a:t>
              </a:r>
              <a:endParaRPr b="0" lang="fr-FR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30" name="CustomShape 24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6517A36-3405-40A4-A1D6-3909B1874845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31" name=""/>
          <p:cNvGrpSpPr/>
          <p:nvPr/>
        </p:nvGrpSpPr>
        <p:grpSpPr>
          <a:xfrm>
            <a:off x="496800" y="2448360"/>
            <a:ext cx="3967200" cy="1041840"/>
            <a:chOff x="496800" y="2448360"/>
            <a:chExt cx="3967200" cy="1041840"/>
          </a:xfrm>
        </p:grpSpPr>
        <p:sp>
          <p:nvSpPr>
            <p:cNvPr id="132" name=""/>
            <p:cNvSpPr/>
            <p:nvPr/>
          </p:nvSpPr>
          <p:spPr>
            <a:xfrm>
              <a:off x="496800" y="2448360"/>
              <a:ext cx="3763800" cy="444960"/>
            </a:xfrm>
            <a:prstGeom prst="rect">
              <a:avLst/>
            </a:prstGeom>
            <a:noFill/>
            <a:ln w="291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4400" rIns="104400" tIns="59400" bIns="59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33" name=""/>
            <p:cNvSpPr/>
            <p:nvPr/>
          </p:nvSpPr>
          <p:spPr>
            <a:xfrm>
              <a:off x="734760" y="2598120"/>
              <a:ext cx="194400" cy="18288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34" name=""/>
            <p:cNvSpPr/>
            <p:nvPr/>
          </p:nvSpPr>
          <p:spPr>
            <a:xfrm>
              <a:off x="2639160" y="2598840"/>
              <a:ext cx="194400" cy="18288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35" name=""/>
            <p:cNvSpPr/>
            <p:nvPr/>
          </p:nvSpPr>
          <p:spPr>
            <a:xfrm>
              <a:off x="3274200" y="2599200"/>
              <a:ext cx="194040" cy="18288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36" name=""/>
            <p:cNvSpPr/>
            <p:nvPr/>
          </p:nvSpPr>
          <p:spPr>
            <a:xfrm>
              <a:off x="813240" y="3047040"/>
              <a:ext cx="3650760" cy="360"/>
            </a:xfrm>
            <a:prstGeom prst="line">
              <a:avLst/>
            </a:prstGeom>
            <a:ln w="19080">
              <a:solidFill>
                <a:srgbClr val="3465a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9720" rIns="99720" tIns="-54720" bIns="-5472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37" name=""/>
            <p:cNvSpPr/>
            <p:nvPr/>
          </p:nvSpPr>
          <p:spPr>
            <a:xfrm>
              <a:off x="813960" y="2953440"/>
              <a:ext cx="360" cy="18720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38" name=""/>
            <p:cNvSpPr/>
            <p:nvPr/>
          </p:nvSpPr>
          <p:spPr>
            <a:xfrm>
              <a:off x="2737440" y="2953440"/>
              <a:ext cx="720" cy="18720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39" name=""/>
            <p:cNvSpPr/>
            <p:nvPr/>
          </p:nvSpPr>
          <p:spPr>
            <a:xfrm>
              <a:off x="3372120" y="2953440"/>
              <a:ext cx="360" cy="18720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40" name=""/>
            <p:cNvSpPr/>
            <p:nvPr/>
          </p:nvSpPr>
          <p:spPr>
            <a:xfrm>
              <a:off x="813960" y="3252960"/>
              <a:ext cx="3446640" cy="23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Source detector separation (cm)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1" name=""/>
            <p:cNvSpPr/>
            <p:nvPr/>
          </p:nvSpPr>
          <p:spPr>
            <a:xfrm>
              <a:off x="2638440" y="3105000"/>
              <a:ext cx="194400" cy="23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3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2" name=""/>
            <p:cNvSpPr/>
            <p:nvPr/>
          </p:nvSpPr>
          <p:spPr>
            <a:xfrm>
              <a:off x="3909240" y="2599560"/>
              <a:ext cx="194040" cy="18288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43" name=""/>
            <p:cNvSpPr/>
            <p:nvPr/>
          </p:nvSpPr>
          <p:spPr>
            <a:xfrm>
              <a:off x="4006800" y="2953440"/>
              <a:ext cx="360" cy="18720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144" name=""/>
            <p:cNvSpPr/>
            <p:nvPr/>
          </p:nvSpPr>
          <p:spPr>
            <a:xfrm>
              <a:off x="3273120" y="3105360"/>
              <a:ext cx="194040" cy="23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4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5" name=""/>
            <p:cNvSpPr/>
            <p:nvPr/>
          </p:nvSpPr>
          <p:spPr>
            <a:xfrm>
              <a:off x="3907440" y="3105720"/>
              <a:ext cx="194400" cy="23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5</a:t>
              </a:r>
              <a:endParaRPr b="0" lang="fr-FR" sz="10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46" name=""/>
          <p:cNvSpPr/>
          <p:nvPr/>
        </p:nvSpPr>
        <p:spPr>
          <a:xfrm>
            <a:off x="208800" y="1908360"/>
            <a:ext cx="450540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Mini CYRIL </a:t>
            </a:r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[3]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In-house developed broadband NIRS device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180000" y="6552000"/>
            <a:ext cx="9757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[3] Kaynezhad, P. et al., Neurophotonics 6(4), 045009–045009 (2019).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5104800" y="1887840"/>
            <a:ext cx="450540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Ultrasound image of the maternal abdomen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collected by the clinical team at UCLH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049360" y="2465280"/>
            <a:ext cx="4532040" cy="318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288000" y="828000"/>
            <a:ext cx="9168120" cy="8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Study the light propagation in the maternal abdomen with 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Monte Carlo simulations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[4]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8093880" y="272952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52" name="CustomShape 11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D6CA646-286A-4242-9F26-0E27F9C15985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4680000" y="6607080"/>
            <a:ext cx="79081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[4] Fang Q and Boas D (2009) Opt. Express, vol. 17, issue 22, pp. 20178-20190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4716000" y="3600000"/>
            <a:ext cx="5002200" cy="22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Light source 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10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9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packets of photons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780 nm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One simulation per configuration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NVIDIA GeForce RTX 4080 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51 840 simulations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Computation time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≈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5 days (8 s per simulation)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Output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Diffuse reflectance (1.mm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-2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.s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-1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) 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Fluence rate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(1.mm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-2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.s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-1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CustomShape 10"/>
          <p:cNvSpPr/>
          <p:nvPr/>
        </p:nvSpPr>
        <p:spPr>
          <a:xfrm>
            <a:off x="144000" y="44784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 – Monte Carlo simulations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03920" y="6598080"/>
            <a:ext cx="326232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Four layers Monte Carlo model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509400" y="3564000"/>
            <a:ext cx="3017880" cy="3058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"/>
          <p:cNvSpPr/>
          <p:nvPr/>
        </p:nvSpPr>
        <p:spPr>
          <a:xfrm flipH="1" flipV="1">
            <a:off x="1711080" y="3860280"/>
            <a:ext cx="676080" cy="4730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59" name=""/>
          <p:cNvSpPr/>
          <p:nvPr/>
        </p:nvSpPr>
        <p:spPr>
          <a:xfrm rot="1980000">
            <a:off x="952560" y="3766320"/>
            <a:ext cx="95400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Source detector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separation (cm) 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 rot="1979400">
            <a:off x="1953000" y="3899880"/>
            <a:ext cx="2527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 rot="1977000">
            <a:off x="2027520" y="3961800"/>
            <a:ext cx="245880" cy="26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4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 rot="1983000">
            <a:off x="2152440" y="4030560"/>
            <a:ext cx="239040" cy="1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3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8460000" y="5040000"/>
            <a:ext cx="175788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graphicFrame>
        <p:nvGraphicFramePr>
          <p:cNvPr id="164" name=""/>
          <p:cNvGraphicFramePr/>
          <p:nvPr/>
        </p:nvGraphicFramePr>
        <p:xfrm>
          <a:off x="864000" y="1149120"/>
          <a:ext cx="7995960" cy="2336400"/>
        </p:xfrm>
        <a:graphic>
          <a:graphicData uri="http://schemas.openxmlformats.org/drawingml/2006/table">
            <a:tbl>
              <a:tblPr/>
              <a:tblGrid>
                <a:gridCol w="2171880"/>
                <a:gridCol w="1280160"/>
                <a:gridCol w="1379520"/>
                <a:gridCol w="1660320"/>
                <a:gridCol w="1504440"/>
              </a:tblGrid>
              <a:tr h="233640"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  <a:ea typeface="Noto Sans CJK SC"/>
                        </a:rPr>
                        <a:t>[1, 2, 3, 4, 5]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  <a:ea typeface="Noto Sans CJK SC"/>
                        </a:rPr>
                        <a:t>[1, 2, 4, 8, 16]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  <a:ea typeface="Noto Sans CJK SC"/>
                        </a:rPr>
                        <a:t>[3, 7, 10, 13, 20, 25]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Semi-infinite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Melanin volume fraction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[2.55, 15.5, 30.5]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Oxygen saturation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39 (dermis)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[40, 60, 80]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[40, 60, 80]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Blood volume (µM)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4,7 (dermis)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[15, 25, 35, 50]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[15, 25, 35, 50]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Water volume fraction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80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85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Fat volume fraction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Scattering coefficient (cm</a:t>
                      </a:r>
                      <a:r>
                        <a:rPr b="1" lang="fr-FR" sz="1000" strike="noStrike" u="none" baseline="33000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-1</a:t>
                      </a: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Refractive index n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1.47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1.37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1.37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1.4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Anisotropy coefficient g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0.83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0.9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0.9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0.9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5" name=""/>
          <p:cNvSpPr/>
          <p:nvPr/>
        </p:nvSpPr>
        <p:spPr>
          <a:xfrm>
            <a:off x="3286440" y="2812320"/>
            <a:ext cx="901800" cy="2001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66" name=""/>
          <p:cNvSpPr/>
          <p:nvPr/>
        </p:nvSpPr>
        <p:spPr>
          <a:xfrm>
            <a:off x="4510800" y="2812680"/>
            <a:ext cx="1015560" cy="2001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67" name=""/>
          <p:cNvSpPr/>
          <p:nvPr/>
        </p:nvSpPr>
        <p:spPr>
          <a:xfrm>
            <a:off x="6131160" y="2812680"/>
            <a:ext cx="899280" cy="20016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68" name=""/>
          <p:cNvSpPr/>
          <p:nvPr/>
        </p:nvSpPr>
        <p:spPr>
          <a:xfrm>
            <a:off x="7679160" y="2812680"/>
            <a:ext cx="899280" cy="20016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"/>
          <p:cNvSpPr/>
          <p:nvPr/>
        </p:nvSpPr>
        <p:spPr>
          <a:xfrm>
            <a:off x="288000" y="828000"/>
            <a:ext cx="9168120" cy="8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Study the light propagation in the maternal abdomen with 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Monte Carlo simulations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[4]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8093880" y="272952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71" name="CustomShape 55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7C81FC-76F5-4FF1-8D36-5399972F1513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80000" y="6607080"/>
            <a:ext cx="79081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[4] Fang Q and Boas D (2009) Opt. Express, vol. 17, issue 22, pp. 20178-20190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716000" y="3600000"/>
            <a:ext cx="5002200" cy="22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Light source 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10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9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packets of photons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780 nm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One simulation per configuration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NVIDIA GeForce RTX 4080 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51 840 simulations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Computation time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≈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5 days (8 s per simulation)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Output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Diffuse reflectance (1.mm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-2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.s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-1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) 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Fluence rate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(1.mm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-2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.s</a:t>
            </a:r>
            <a:r>
              <a:rPr b="0" lang="en-US" sz="1600" strike="noStrike" u="none" baseline="33000">
                <a:solidFill>
                  <a:srgbClr val="000000"/>
                </a:solidFill>
                <a:uFillTx/>
                <a:latin typeface="Arial"/>
                <a:ea typeface="Noto Sans CJK SC"/>
              </a:rPr>
              <a:t>-1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)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144000" y="44784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 – Monte Carlo simulations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403920" y="6598080"/>
            <a:ext cx="326232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Four layers Monte Carlo model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509400" y="3564000"/>
            <a:ext cx="3017880" cy="3058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7" name=""/>
          <p:cNvSpPr/>
          <p:nvPr/>
        </p:nvSpPr>
        <p:spPr>
          <a:xfrm flipH="1" flipV="1">
            <a:off x="1711080" y="3860280"/>
            <a:ext cx="676080" cy="4730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78" name=""/>
          <p:cNvSpPr/>
          <p:nvPr/>
        </p:nvSpPr>
        <p:spPr>
          <a:xfrm rot="1980000">
            <a:off x="952560" y="3766320"/>
            <a:ext cx="95400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Source detector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separation (cm) 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 rot="1979400">
            <a:off x="1953000" y="3899880"/>
            <a:ext cx="2527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 rot="1977000">
            <a:off x="2027520" y="3961800"/>
            <a:ext cx="245880" cy="26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4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 rot="1983000">
            <a:off x="2152440" y="4030560"/>
            <a:ext cx="239040" cy="1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3</a:t>
            </a:r>
            <a:endParaRPr b="0" lang="fr-FR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8460000" y="5040000"/>
            <a:ext cx="175788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graphicFrame>
        <p:nvGraphicFramePr>
          <p:cNvPr id="183" name=""/>
          <p:cNvGraphicFramePr/>
          <p:nvPr/>
        </p:nvGraphicFramePr>
        <p:xfrm>
          <a:off x="864000" y="1149120"/>
          <a:ext cx="7995960" cy="2336400"/>
        </p:xfrm>
        <a:graphic>
          <a:graphicData uri="http://schemas.openxmlformats.org/drawingml/2006/table">
            <a:tbl>
              <a:tblPr/>
              <a:tblGrid>
                <a:gridCol w="2171880"/>
                <a:gridCol w="1280160"/>
                <a:gridCol w="1379520"/>
                <a:gridCol w="1660320"/>
                <a:gridCol w="1504440"/>
              </a:tblGrid>
              <a:tr h="233640"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</a:rPr>
                        <a:t>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  <a:ea typeface="Noto Sans CJK SC"/>
                        </a:rPr>
                        <a:t>[1, 2, 3, 4, 5]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  <a:ea typeface="Noto Sans CJK SC"/>
                        </a:rPr>
                        <a:t>[1, 2, 4, 8, 16]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  <a:ea typeface="Noto Sans CJK SC"/>
                        </a:rPr>
                        <a:t>[3, 7, 10, 13, 20, 25]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Semi-infinite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</a:rPr>
                        <a:t>Melanin volume fraction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</a:rPr>
                        <a:t>[2.55, 15.5, 30.5]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</a:rPr>
                        <a:t>Oxygen saturation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39 (dermis)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</a:rPr>
                        <a:t>[40, 60, 80]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</a:rPr>
                        <a:t>[40, 60, 80]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</a:rPr>
                        <a:t>Blood volume (µM)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4,7 (dermis)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</a:rPr>
                        <a:t>[15, 25, 35, 50]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ff3838"/>
                          </a:solidFill>
                          <a:uFillTx/>
                          <a:latin typeface="Arial"/>
                        </a:rPr>
                        <a:t>[15, 25, 35, 50]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Water volume fraction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80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85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Fat volume fraction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Scattering coefficient (cm</a:t>
                      </a:r>
                      <a:r>
                        <a:rPr b="1" lang="fr-FR" sz="1000" strike="noStrike" u="none" baseline="33000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-1</a:t>
                      </a: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Refractive index n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1.47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1.37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1.37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1.4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Anisotropy coefficient g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0.83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0.9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0.9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0.9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4" name=""/>
          <p:cNvSpPr/>
          <p:nvPr/>
        </p:nvSpPr>
        <p:spPr>
          <a:xfrm>
            <a:off x="3286440" y="2812320"/>
            <a:ext cx="901800" cy="2001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85" name=""/>
          <p:cNvSpPr/>
          <p:nvPr/>
        </p:nvSpPr>
        <p:spPr>
          <a:xfrm>
            <a:off x="4510800" y="2812680"/>
            <a:ext cx="1015560" cy="2001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86" name=""/>
          <p:cNvSpPr/>
          <p:nvPr/>
        </p:nvSpPr>
        <p:spPr>
          <a:xfrm>
            <a:off x="6131160" y="2812680"/>
            <a:ext cx="899280" cy="20016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87" name=""/>
          <p:cNvSpPr/>
          <p:nvPr/>
        </p:nvSpPr>
        <p:spPr>
          <a:xfrm>
            <a:off x="7679160" y="2812680"/>
            <a:ext cx="899280" cy="20016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"/>
          <p:cNvSpPr/>
          <p:nvPr/>
        </p:nvSpPr>
        <p:spPr>
          <a:xfrm>
            <a:off x="288000" y="864000"/>
            <a:ext cx="9168120" cy="8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Tissue thickness with ultrasound images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Skin tones with Fitzpatrick scale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[5]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Measurements performed at UCLH on 142 healthy participants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8137800" y="251352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90" name="CustomShape 59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BB44A0-2A56-49E3-8239-6444A4C209CC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180000" y="4932360"/>
            <a:ext cx="59382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Tissue thickness, placenta depth and skin tone distributions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288000" y="6588360"/>
            <a:ext cx="79081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[5] Karsten, A. E. et al. (2012), Photochemistry and photobiology 88(2), 469–474 (2012).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CustomShape 60"/>
          <p:cNvSpPr/>
          <p:nvPr/>
        </p:nvSpPr>
        <p:spPr>
          <a:xfrm>
            <a:off x="144000" y="4978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Clinical measurements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94" name=""/>
          <p:cNvGraphicFramePr/>
          <p:nvPr/>
        </p:nvGraphicFramePr>
        <p:xfrm>
          <a:off x="1977840" y="5436000"/>
          <a:ext cx="5257080" cy="107640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7548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5" name=""/>
          <p:cNvSpPr/>
          <p:nvPr/>
        </p:nvSpPr>
        <p:spPr>
          <a:xfrm>
            <a:off x="6081840" y="4826160"/>
            <a:ext cx="39603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Ultrasound image of the maternal abdomen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collected by the clinical team at UCLH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216000" y="1860120"/>
            <a:ext cx="5938200" cy="3081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6300000" y="2340000"/>
            <a:ext cx="3524040" cy="2477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288000" y="864000"/>
            <a:ext cx="9168120" cy="8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Tissue thickness with ultrasound images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Skin tones with Fitzpatrick scale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[5]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Measurements performed at UCLH on 142 healthy participants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8137800" y="2513520"/>
            <a:ext cx="360" cy="125280"/>
          </a:xfrm>
          <a:prstGeom prst="line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00" name="CustomShape 43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125CF92-9FFF-4A41-9FA1-4041AF318675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180000" y="4932360"/>
            <a:ext cx="59382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Tissue thickness, placenta depth and skin tone distributions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288000" y="6588360"/>
            <a:ext cx="79081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[5] Karsten, A. E. et al. (2012), Photochemistry and photobiology 88(2), 469–474 (2012).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CustomShape 31"/>
          <p:cNvSpPr/>
          <p:nvPr/>
        </p:nvSpPr>
        <p:spPr>
          <a:xfrm>
            <a:off x="144000" y="49788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Clinical measurements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04" name=""/>
          <p:cNvGraphicFramePr/>
          <p:nvPr/>
        </p:nvGraphicFramePr>
        <p:xfrm>
          <a:off x="1977840" y="5436000"/>
          <a:ext cx="5257080" cy="1076400"/>
        </p:xfrm>
        <a:graphic>
          <a:graphicData uri="http://schemas.openxmlformats.org/drawingml/2006/table">
            <a:tbl>
              <a:tblPr/>
              <a:tblGrid>
                <a:gridCol w="1051560"/>
                <a:gridCol w="1051560"/>
                <a:gridCol w="1051560"/>
                <a:gridCol w="1051560"/>
                <a:gridCol w="1051200"/>
              </a:tblGrid>
              <a:tr h="37548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Thickness percentiles (%)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Placenta depth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Skin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Adipose tissue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Muscle thickness (mm)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16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4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364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75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20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3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5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0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12</a:t>
                      </a:r>
                      <a:endParaRPr b="0" lang="fr-FR" sz="1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5" name=""/>
          <p:cNvSpPr/>
          <p:nvPr/>
        </p:nvSpPr>
        <p:spPr>
          <a:xfrm>
            <a:off x="6081840" y="4826160"/>
            <a:ext cx="39603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Ultrasound image of the maternal abdomen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collected by the clinical team at UCLH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216000" y="1860120"/>
            <a:ext cx="5938200" cy="3081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1977840" y="6048000"/>
            <a:ext cx="5256360" cy="21564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6300360" y="2340360"/>
            <a:ext cx="3524040" cy="2477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"/>
          <p:cNvSpPr/>
          <p:nvPr/>
        </p:nvSpPr>
        <p:spPr>
          <a:xfrm>
            <a:off x="180000" y="1008000"/>
            <a:ext cx="9758160" cy="31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Probability that the detected light at detector D has passed through the placenta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Calculation of the sensitivity profile with the adjoint method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[6]: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Voxel-wise multiplication between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F</a:t>
            </a:r>
            <a:r>
              <a:rPr b="0" i="1" lang="en-US" sz="1800" strike="noStrike" u="none" baseline="-8000">
                <a:solidFill>
                  <a:srgbClr val="000000"/>
                </a:solidFill>
                <a:uFillTx/>
                <a:latin typeface="Arial"/>
                <a:ea typeface="Noto Sans CJK SC"/>
              </a:rPr>
              <a:t>S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et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F</a:t>
            </a:r>
            <a:r>
              <a:rPr b="0" i="1" lang="en-US" sz="1800" strike="noStrike" u="none" baseline="-8000">
                <a:solidFill>
                  <a:srgbClr val="000000"/>
                </a:solidFill>
                <a:uFillTx/>
                <a:latin typeface="Arial"/>
                <a:ea typeface="Noto Sans CJK SC"/>
              </a:rPr>
              <a:t>D 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(Fluence rate for source at position S and D)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Normalization of the sensitivity profile by its sum (probability density </a:t>
            </a:r>
            <a:r>
              <a:rPr b="1" i="1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P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)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CustomShape 66"/>
          <p:cNvSpPr/>
          <p:nvPr/>
        </p:nvSpPr>
        <p:spPr>
          <a:xfrm>
            <a:off x="7099200" y="6356520"/>
            <a:ext cx="2295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6406870-3A0B-4711-9CC4-F2FDE2B6C859}" type="slidenum">
              <a:rPr b="0" lang="en-US" sz="1200" strike="noStrike" u="none">
                <a:solidFill>
                  <a:srgbClr val="8b8b8b"/>
                </a:solidFill>
                <a:uFillTx/>
                <a:latin typeface="Calibri"/>
                <a:ea typeface="DejaVu Sans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CustomShape 67"/>
          <p:cNvSpPr/>
          <p:nvPr/>
        </p:nvSpPr>
        <p:spPr>
          <a:xfrm>
            <a:off x="144000" y="499320"/>
            <a:ext cx="97502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2b7ed2"/>
                </a:solidFill>
                <a:uFillTx/>
                <a:latin typeface="Arial"/>
                <a:ea typeface="DejaVu Sans"/>
              </a:rPr>
              <a:t>Placenta sensitivity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2000" y="6588000"/>
            <a:ext cx="773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[6] Yao, R et al. Biomedical optics express 9(10), 4588–4603 (2018)</a:t>
            </a:r>
            <a:endParaRPr b="0" lang="fr-FR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1260000" y="2340000"/>
            <a:ext cx="7815600" cy="431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11973</TotalTime>
  <Application>LibreOffice/24.8.7.2$Linux_X86_64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2016-04-11T08:38:53Z</dcterms:created>
  <dc:creator>Magalie</dc:creator>
  <dc:description/>
  <dc:language>fr-FR</dc:language>
  <cp:lastModifiedBy/>
  <cp:lastPrinted>2025-06-20T17:36:33Z</cp:lastPrinted>
  <dcterms:modified xsi:type="dcterms:W3CDTF">2025-06-25T01:28:42Z</dcterms:modified>
  <cp:revision>970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3</vt:r8>
  </property>
  <property fmtid="{D5CDD505-2E9C-101B-9397-08002B2CF9AE}" pid="7" name="PresentationFormat">
    <vt:lpwstr>Format A4 (210 x 297 mm)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13</vt:r8>
  </property>
</Properties>
</file>